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23"/>
  </p:notesMasterIdLst>
  <p:handoutMasterIdLst>
    <p:handoutMasterId r:id="rId24"/>
  </p:handoutMasterIdLst>
  <p:sldIdLst>
    <p:sldId id="410" r:id="rId5"/>
    <p:sldId id="383" r:id="rId6"/>
    <p:sldId id="411" r:id="rId7"/>
    <p:sldId id="391" r:id="rId8"/>
    <p:sldId id="408" r:id="rId9"/>
    <p:sldId id="415" r:id="rId10"/>
    <p:sldId id="424" r:id="rId11"/>
    <p:sldId id="417" r:id="rId12"/>
    <p:sldId id="418" r:id="rId13"/>
    <p:sldId id="419" r:id="rId14"/>
    <p:sldId id="420" r:id="rId15"/>
    <p:sldId id="422" r:id="rId16"/>
    <p:sldId id="423" r:id="rId17"/>
    <p:sldId id="425" r:id="rId18"/>
    <p:sldId id="426" r:id="rId19"/>
    <p:sldId id="427" r:id="rId20"/>
    <p:sldId id="428" r:id="rId21"/>
    <p:sldId id="42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6327" autoAdjust="0"/>
  </p:normalViewPr>
  <p:slideViewPr>
    <p:cSldViewPr snapToGrid="0">
      <p:cViewPr varScale="1">
        <p:scale>
          <a:sx n="111" d="100"/>
          <a:sy n="111" d="100"/>
        </p:scale>
        <p:origin x="474"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F6756E-81DA-9FAC-70D8-556F658BDD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BEDD12-BCD5-485B-BCBC-34BB01D7923C}" type="datetimeFigureOut">
              <a:rPr lang="en-US" smtClean="0"/>
              <a:t>1/6/2026</a:t>
            </a:fld>
            <a:endParaRPr lang="en-US" dirty="0"/>
          </a:p>
        </p:txBody>
      </p:sp>
      <p:sp>
        <p:nvSpPr>
          <p:cNvPr id="6" name="Slide Number Placeholder 5">
            <a:extLst>
              <a:ext uri="{FF2B5EF4-FFF2-40B4-BE49-F238E27FC236}">
                <a16:creationId xmlns:a16="http://schemas.microsoft.com/office/drawing/2014/main" id="{A771D415-D05A-7067-CCD3-457153D96C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C230DF-5933-439D-898F-38E9AC9BA688}" type="slidenum">
              <a:rPr lang="en-US" smtClean="0"/>
              <a:t>‹#›</a:t>
            </a:fld>
            <a:endParaRPr lang="en-US" dirty="0"/>
          </a:p>
        </p:txBody>
      </p:sp>
      <p:sp>
        <p:nvSpPr>
          <p:cNvPr id="7" name="Footer Placeholder 6">
            <a:extLst>
              <a:ext uri="{FF2B5EF4-FFF2-40B4-BE49-F238E27FC236}">
                <a16:creationId xmlns:a16="http://schemas.microsoft.com/office/drawing/2014/main" id="{B97095E3-54D2-CFD2-4F49-7536FC864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8" name="Header Placeholder 7">
            <a:extLst>
              <a:ext uri="{FF2B5EF4-FFF2-40B4-BE49-F238E27FC236}">
                <a16:creationId xmlns:a16="http://schemas.microsoft.com/office/drawing/2014/main" id="{521EE01A-C0B5-5ECF-96DD-768F86AA15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1/6/2026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dirty="0"/>
          </a:p>
        </p:txBody>
      </p:sp>
    </p:spTree>
    <p:extLst>
      <p:ext uri="{BB962C8B-B14F-4D97-AF65-F5344CB8AC3E}">
        <p14:creationId xmlns:p14="http://schemas.microsoft.com/office/powerpoint/2010/main" val="1092453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2</a:t>
            </a:fld>
            <a:endParaRPr lang="en-US" dirty="0"/>
          </a:p>
        </p:txBody>
      </p:sp>
    </p:spTree>
    <p:extLst>
      <p:ext uri="{BB962C8B-B14F-4D97-AF65-F5344CB8AC3E}">
        <p14:creationId xmlns:p14="http://schemas.microsoft.com/office/powerpoint/2010/main" val="3113416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4</a:t>
            </a:fld>
            <a:endParaRPr lang="en-US" dirty="0"/>
          </a:p>
        </p:txBody>
      </p:sp>
    </p:spTree>
    <p:extLst>
      <p:ext uri="{BB962C8B-B14F-4D97-AF65-F5344CB8AC3E}">
        <p14:creationId xmlns:p14="http://schemas.microsoft.com/office/powerpoint/2010/main" val="3908276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5</a:t>
            </a:fld>
            <a:endParaRPr lang="en-US" dirty="0"/>
          </a:p>
        </p:txBody>
      </p:sp>
    </p:spTree>
    <p:extLst>
      <p:ext uri="{BB962C8B-B14F-4D97-AF65-F5344CB8AC3E}">
        <p14:creationId xmlns:p14="http://schemas.microsoft.com/office/powerpoint/2010/main" val="2386183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1327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tx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F555767-B3D8-BD57-1D42-7F6E1E66892B}"/>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9" name="Freeform 13">
              <a:extLst>
                <a:ext uri="{FF2B5EF4-FFF2-40B4-BE49-F238E27FC236}">
                  <a16:creationId xmlns:a16="http://schemas.microsoft.com/office/drawing/2014/main" id="{BC972B6D-098C-52F6-E990-52623B368FB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5" name="Freeform 14">
              <a:extLst>
                <a:ext uri="{FF2B5EF4-FFF2-40B4-BE49-F238E27FC236}">
                  <a16:creationId xmlns:a16="http://schemas.microsoft.com/office/drawing/2014/main" id="{3F0D3EE3-9A8C-531D-1EEE-1AFAB9F3BCA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7" name="Freeform 15">
              <a:extLst>
                <a:ext uri="{FF2B5EF4-FFF2-40B4-BE49-F238E27FC236}">
                  <a16:creationId xmlns:a16="http://schemas.microsoft.com/office/drawing/2014/main" id="{A2BE192C-1768-890B-EC1B-5ED6E1F8259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3661409" y="4661717"/>
            <a:ext cx="7936230" cy="138076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3670935"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584005"/>
            <a:ext cx="2825115" cy="3999060"/>
          </a:xfrm>
        </p:spPr>
        <p:txBody>
          <a:bodyPr lIns="0" tIns="274320">
            <a:normAutofit/>
          </a:bodyPr>
          <a:lstStyle>
            <a:lvl1pPr marL="0" indent="0">
              <a:spcBef>
                <a:spcPts val="1800"/>
              </a:spcBef>
              <a:buFont typeface="Arial" panose="020B0604020202020204" pitchFamily="34" charset="0"/>
              <a:buNone/>
              <a:defRPr sz="2000"/>
            </a:lvl1pPr>
            <a:lvl2pPr marL="457200" indent="0">
              <a:spcBef>
                <a:spcPts val="1800"/>
              </a:spcBef>
              <a:buNone/>
              <a:defRPr sz="2000"/>
            </a:lvl2pPr>
            <a:lvl3pPr marL="914400" indent="0">
              <a:spcBef>
                <a:spcPts val="1800"/>
              </a:spcBef>
              <a:buNone/>
              <a:defRPr sz="2000"/>
            </a:lvl3pPr>
            <a:lvl4pPr marL="1371600" indent="0">
              <a:spcBef>
                <a:spcPts val="1800"/>
              </a:spcBef>
              <a:buNone/>
              <a:defRPr sz="2000"/>
            </a:lvl4pPr>
            <a:lvl5pPr marL="1828800" indent="0">
              <a:spcBef>
                <a:spcPts val="1800"/>
              </a:spcBef>
              <a:buNone/>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3670934" y="584005"/>
            <a:ext cx="7926705" cy="399906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2244329111"/>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198408"/>
            <a:ext cx="10972800" cy="1574317"/>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595523" y="2676525"/>
            <a:ext cx="5746750" cy="359747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7620000" y="2676525"/>
            <a:ext cx="3947160" cy="3597470"/>
          </a:xfrm>
        </p:spPr>
        <p:txBody>
          <a:bodyPr lIns="0">
            <a:normAutofit/>
          </a:bodyPr>
          <a:lstStyle>
            <a:lvl1pPr marL="342900" indent="-342900">
              <a:spcBef>
                <a:spcPts val="1800"/>
              </a:spcBef>
              <a:buFont typeface="Arial" panose="020B0604020202020204" pitchFamily="34" charset="0"/>
              <a:buChar char="•"/>
              <a:defRPr sz="2000"/>
            </a:lvl1pPr>
            <a:lvl2pPr>
              <a:spcBef>
                <a:spcPts val="18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649744719"/>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2">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02400"/>
            <a:ext cx="10972800" cy="1570325"/>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594360" y="2628629"/>
            <a:ext cx="10972800" cy="3636740"/>
          </a:xfrm>
        </p:spPr>
        <p:txBody>
          <a:bodyPr>
            <a:noAutofit/>
          </a:bodyPr>
          <a:lstStyle>
            <a:lvl1pPr>
              <a:defRPr/>
            </a:lvl1pPr>
          </a:lstStyle>
          <a:p>
            <a:r>
              <a:rPr lang="en-US"/>
              <a:t>Click icon to add table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410957"/>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594360"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flipH="1" flipV="1">
            <a:off x="6092752" y="0"/>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594360"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4" name="Straight Connector 3">
            <a:extLst>
              <a:ext uri="{FF2B5EF4-FFF2-40B4-BE49-F238E27FC236}">
                <a16:creationId xmlns:a16="http://schemas.microsoft.com/office/drawing/2014/main" id="{58B149C6-5AAC-B8E5-5411-EA38821F6754}"/>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69273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hasCustomPrompt="1"/>
          </p:nvPr>
        </p:nvSpPr>
        <p:spPr>
          <a:xfrm>
            <a:off x="594360" y="189572"/>
            <a:ext cx="6787747" cy="1593507"/>
          </a:xfrm>
          <a:prstGeom prst="rect">
            <a:avLst/>
          </a:prstGeom>
        </p:spPr>
        <p:txBody>
          <a:bodyPr lIns="0" tIns="0" rIns="0" bIns="0" anchor="b" anchorCtr="0">
            <a:noAutofit/>
          </a:bodyPr>
          <a:lstStyle>
            <a:lvl1pPr>
              <a:defRPr sz="4400" b="1" i="0" spc="50" baseline="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594359" y="2281918"/>
            <a:ext cx="6787747" cy="3708517"/>
          </a:xfrm>
        </p:spPr>
        <p:txBody>
          <a:bodyPr lIns="0" tIns="228600" rIns="0" bIns="0">
            <a:normAutofit/>
          </a:bodyPr>
          <a:lstStyle>
            <a:lvl1pPr marL="283464" indent="-283464">
              <a:lnSpc>
                <a:spcPct val="80000"/>
              </a:lnSpc>
              <a:spcBef>
                <a:spcPts val="2200"/>
              </a:spcBef>
              <a:buFont typeface="Arial" panose="020B0604020202020204" pitchFamily="34" charset="0"/>
              <a:buChar char="•"/>
              <a:defRPr lang="en-US" sz="2400" b="1" i="0" kern="1200" dirty="0">
                <a:solidFill>
                  <a:schemeClr val="tx2">
                    <a:lumMod val="75000"/>
                  </a:schemeClr>
                </a:solidFill>
                <a:latin typeface="+mn-lt"/>
                <a:ea typeface="+mn-ea"/>
                <a:cs typeface="+mn-cs"/>
              </a:defRPr>
            </a:lvl1pPr>
            <a:lvl2pPr indent="-283464">
              <a:spcBef>
                <a:spcPts val="6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Slide Number Placeholder 42">
            <a:extLst>
              <a:ext uri="{FF2B5EF4-FFF2-40B4-BE49-F238E27FC236}">
                <a16:creationId xmlns:a16="http://schemas.microsoft.com/office/drawing/2014/main" id="{D80CCC8F-9CF1-9621-04EB-DFA68FEE42D2}"/>
              </a:ext>
            </a:extLst>
          </p:cNvPr>
          <p:cNvSpPr>
            <a:spLocks noGrp="1"/>
          </p:cNvSpPr>
          <p:nvPr>
            <p:ph type="sldNum" sz="quarter" idx="26"/>
          </p:nvPr>
        </p:nvSpPr>
        <p:spPr/>
        <p:txBody>
          <a:bodyPr/>
          <a:lstStyle/>
          <a:p>
            <a:fld id="{294A09A9-5501-47C1-A89A-A340965A2BE2}" type="slidenum">
              <a:rPr lang="en-US" smtClean="0"/>
              <a:pPr/>
              <a:t>‹#›</a:t>
            </a:fld>
            <a:endParaRPr lang="en-US" dirty="0">
              <a:latin typeface="+mn-lt"/>
            </a:endParaRPr>
          </a:p>
        </p:txBody>
      </p:sp>
      <p:sp>
        <p:nvSpPr>
          <p:cNvPr id="42" name="Date Placeholder 41">
            <a:extLst>
              <a:ext uri="{FF2B5EF4-FFF2-40B4-BE49-F238E27FC236}">
                <a16:creationId xmlns:a16="http://schemas.microsoft.com/office/drawing/2014/main" id="{29CE2856-DB8F-5603-C085-74C70560FAC8}"/>
              </a:ext>
            </a:extLst>
          </p:cNvPr>
          <p:cNvSpPr>
            <a:spLocks noGrp="1"/>
          </p:cNvSpPr>
          <p:nvPr>
            <p:ph type="dt" sz="half" idx="25"/>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979826C1-7A52-DA25-F422-EE62DED7D1B6}"/>
              </a:ext>
              <a:ext uri="{C183D7F6-B498-43B3-948B-1728B52AA6E4}">
                <adec:decorative xmlns:adec="http://schemas.microsoft.com/office/drawing/2017/decorative" val="1"/>
              </a:ext>
            </a:extLst>
          </p:cNvPr>
          <p:cNvCxnSpPr>
            <a:cxnSpLocks/>
          </p:cNvCxnSpPr>
          <p:nvPr userDrawn="1"/>
        </p:nvCxnSpPr>
        <p:spPr>
          <a:xfrm>
            <a:off x="594360" y="2148840"/>
            <a:ext cx="2130552" cy="0"/>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8089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79D0555-EBDC-B53A-212D-A5921795FEC8}"/>
              </a:ext>
            </a:extLst>
          </p:cNvPr>
          <p:cNvSpPr>
            <a:spLocks noGrp="1"/>
          </p:cNvSpPr>
          <p:nvPr>
            <p:ph type="pic" sz="quarter" idx="13"/>
          </p:nvPr>
        </p:nvSpPr>
        <p:spPr>
          <a:xfrm>
            <a:off x="0" y="0"/>
            <a:ext cx="12192000" cy="6880543"/>
          </a:xfrm>
          <a:custGeom>
            <a:avLst/>
            <a:gdLst>
              <a:gd name="connsiteX0" fmla="*/ 6309360 w 12192000"/>
              <a:gd name="connsiteY0" fmla="*/ 3951843 h 6880543"/>
              <a:gd name="connsiteX1" fmla="*/ 6309360 w 12192000"/>
              <a:gd name="connsiteY1" fmla="*/ 4052427 h 6880543"/>
              <a:gd name="connsiteX2" fmla="*/ 8442960 w 12192000"/>
              <a:gd name="connsiteY2" fmla="*/ 4052427 h 6880543"/>
              <a:gd name="connsiteX3" fmla="*/ 8442960 w 12192000"/>
              <a:gd name="connsiteY3" fmla="*/ 3951843 h 6880543"/>
              <a:gd name="connsiteX4" fmla="*/ 0 w 12192000"/>
              <a:gd name="connsiteY4" fmla="*/ 0 h 6880543"/>
              <a:gd name="connsiteX5" fmla="*/ 12192000 w 12192000"/>
              <a:gd name="connsiteY5" fmla="*/ 0 h 6880543"/>
              <a:gd name="connsiteX6" fmla="*/ 12192000 w 12192000"/>
              <a:gd name="connsiteY6" fmla="*/ 6880543 h 6880543"/>
              <a:gd name="connsiteX7" fmla="*/ 0 w 12192000"/>
              <a:gd name="connsiteY7" fmla="*/ 6880543 h 68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80543">
                <a:moveTo>
                  <a:pt x="6309360" y="3951843"/>
                </a:moveTo>
                <a:lnTo>
                  <a:pt x="6309360" y="4052427"/>
                </a:lnTo>
                <a:lnTo>
                  <a:pt x="8442960" y="4052427"/>
                </a:lnTo>
                <a:lnTo>
                  <a:pt x="8442960" y="3951843"/>
                </a:lnTo>
                <a:close/>
                <a:moveTo>
                  <a:pt x="0" y="0"/>
                </a:moveTo>
                <a:lnTo>
                  <a:pt x="12192000" y="0"/>
                </a:lnTo>
                <a:lnTo>
                  <a:pt x="12192000" y="6880543"/>
                </a:lnTo>
                <a:lnTo>
                  <a:pt x="0" y="6880543"/>
                </a:lnTo>
                <a:close/>
              </a:path>
            </a:pathLst>
          </a:custGeom>
        </p:spPr>
        <p:txBody>
          <a:bodyPr wrap="square" tIns="182880">
            <a:noAutofit/>
          </a:bodyPr>
          <a:lstStyle>
            <a:lvl1pPr marL="0" indent="0" algn="ctr">
              <a:buNone/>
              <a:defRPr sz="2000">
                <a:solidFill>
                  <a:schemeClr val="tx1"/>
                </a:solidFill>
              </a:defRPr>
            </a:lvl1pPr>
          </a:lstStyle>
          <a:p>
            <a:r>
              <a:rPr lang="en-US"/>
              <a:t>Click icon to add picture</a:t>
            </a:r>
            <a:endParaRPr lang="en-US" dirty="0"/>
          </a:p>
        </p:txBody>
      </p:sp>
      <p:sp>
        <p:nvSpPr>
          <p:cNvPr id="18" name="Title 1">
            <a:extLst>
              <a:ext uri="{FF2B5EF4-FFF2-40B4-BE49-F238E27FC236}">
                <a16:creationId xmlns:a16="http://schemas.microsoft.com/office/drawing/2014/main" id="{8D492973-78E3-D34E-835E-CF2D4517016D}"/>
              </a:ext>
            </a:extLst>
          </p:cNvPr>
          <p:cNvSpPr>
            <a:spLocks noGrp="1"/>
          </p:cNvSpPr>
          <p:nvPr>
            <p:ph type="title" hasCustomPrompt="1"/>
          </p:nvPr>
        </p:nvSpPr>
        <p:spPr>
          <a:xfrm>
            <a:off x="6309359" y="444933"/>
            <a:ext cx="5477479" cy="3291840"/>
          </a:xfrm>
          <a:prstGeom prst="rect">
            <a:avLst/>
          </a:prstGeom>
        </p:spPr>
        <p:txBody>
          <a:bodyPr lIns="0" tIns="0" rIns="0" bIns="0" anchor="b" anchorCtr="0">
            <a:noAutofit/>
          </a:bodyPr>
          <a:lstStyle>
            <a:lvl1pPr>
              <a:defRPr sz="6000" b="1" i="0" baseline="0">
                <a:solidFill>
                  <a:schemeClr val="tx1"/>
                </a:solidFill>
                <a:latin typeface="+mj-lt"/>
              </a:defRPr>
            </a:lvl1pPr>
          </a:lstStyle>
          <a:p>
            <a:r>
              <a:rPr lang="en-US" dirty="0"/>
              <a:t>Click to add title </a:t>
            </a:r>
          </a:p>
        </p:txBody>
      </p:sp>
      <p:sp>
        <p:nvSpPr>
          <p:cNvPr id="7" name="Rectangle 6">
            <a:extLst>
              <a:ext uri="{FF2B5EF4-FFF2-40B4-BE49-F238E27FC236}">
                <a16:creationId xmlns:a16="http://schemas.microsoft.com/office/drawing/2014/main" id="{D96BA398-1ED2-1FCA-63B9-8915A8C7A524}"/>
              </a:ext>
              <a:ext uri="{C183D7F6-B498-43B3-948B-1728B52AA6E4}">
                <adec:decorative xmlns:adec="http://schemas.microsoft.com/office/drawing/2017/decorative" val="1"/>
              </a:ext>
            </a:extLst>
          </p:cNvPr>
          <p:cNvSpPr/>
          <p:nvPr userDrawn="1"/>
        </p:nvSpPr>
        <p:spPr>
          <a:xfrm>
            <a:off x="6309360" y="3951843"/>
            <a:ext cx="2133600" cy="10058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9169562"/>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299835" y="43052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sp>
        <p:nvSpPr>
          <p:cNvPr id="6" name="Picture Placeholder 5">
            <a:extLst>
              <a:ext uri="{FF2B5EF4-FFF2-40B4-BE49-F238E27FC236}">
                <a16:creationId xmlns:a16="http://schemas.microsoft.com/office/drawing/2014/main" id="{A9973BC6-F6E5-0B3B-C8AB-0AC4020D4E8B}"/>
              </a:ext>
            </a:extLst>
          </p:cNvPr>
          <p:cNvSpPr>
            <a:spLocks noGrp="1"/>
          </p:cNvSpPr>
          <p:nvPr>
            <p:ph type="pic" sz="quarter" idx="12"/>
          </p:nvPr>
        </p:nvSpPr>
        <p:spPr>
          <a:xfrm>
            <a:off x="0" y="-11113"/>
            <a:ext cx="5791200" cy="6880226"/>
          </a:xfrm>
        </p:spPr>
        <p:txBody>
          <a:bodyPr>
            <a:normAutofit/>
          </a:bodyPr>
          <a:lstStyle>
            <a:lvl1pPr marL="0" indent="0" algn="ctr">
              <a:buNone/>
              <a:defRPr sz="2000"/>
            </a:lvl1pPr>
          </a:lstStyle>
          <a:p>
            <a:r>
              <a:rPr lang="en-US"/>
              <a:t>Click icon to add picture</a:t>
            </a:r>
            <a:endParaRPr lang="en-US" dirty="0"/>
          </a:p>
        </p:txBody>
      </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299835" y="456860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7" name="Straight Connector 6">
            <a:extLst>
              <a:ext uri="{FF2B5EF4-FFF2-40B4-BE49-F238E27FC236}">
                <a16:creationId xmlns:a16="http://schemas.microsoft.com/office/drawing/2014/main" id="{29169ED6-4B82-6844-119F-AC15CDF2D3E5}"/>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87914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mmary 2">
    <p:bg>
      <p:bgPr>
        <a:solidFill>
          <a:schemeClr val="tx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57F1500-1A16-D1EF-4F0C-030852B291FC}"/>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10" name="Group 9">
            <a:extLst>
              <a:ext uri="{FF2B5EF4-FFF2-40B4-BE49-F238E27FC236}">
                <a16:creationId xmlns:a16="http://schemas.microsoft.com/office/drawing/2014/main" id="{2D07A0BE-3890-193E-9439-F294E61A71B9}"/>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11" name="Freeform 19">
              <a:extLst>
                <a:ext uri="{FF2B5EF4-FFF2-40B4-BE49-F238E27FC236}">
                  <a16:creationId xmlns:a16="http://schemas.microsoft.com/office/drawing/2014/main" id="{C05217ED-C258-E6CE-BA7F-28A6EA41BCD3}"/>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20">
              <a:extLst>
                <a:ext uri="{FF2B5EF4-FFF2-40B4-BE49-F238E27FC236}">
                  <a16:creationId xmlns:a16="http://schemas.microsoft.com/office/drawing/2014/main" id="{F3E11A1F-14DD-BA35-D7D7-4D4ADEAA348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21">
              <a:extLst>
                <a:ext uri="{FF2B5EF4-FFF2-40B4-BE49-F238E27FC236}">
                  <a16:creationId xmlns:a16="http://schemas.microsoft.com/office/drawing/2014/main" id="{F14541B0-973F-7E21-1019-D2FB83C8C0D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594360" y="102875"/>
            <a:ext cx="10873740" cy="1680205"/>
          </a:xfrm>
          <a:prstGeom prst="rect">
            <a:avLst/>
          </a:prstGeom>
        </p:spPr>
        <p:txBody>
          <a:bodyPr lIns="0" tIns="0" rIns="0" bIns="0" anchor="b" anchorCtr="0">
            <a:noAutofit/>
          </a:bodyPr>
          <a:lstStyle>
            <a:lvl1pPr>
              <a:defRPr sz="4400" b="1" i="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6FE0DC0-B0D7-F4D6-8038-177AD7A8C211}"/>
              </a:ext>
            </a:extLst>
          </p:cNvPr>
          <p:cNvSpPr>
            <a:spLocks noGrp="1"/>
          </p:cNvSpPr>
          <p:nvPr>
            <p:ph sz="quarter" idx="13" hasCustomPrompt="1"/>
          </p:nvPr>
        </p:nvSpPr>
        <p:spPr>
          <a:xfrm>
            <a:off x="3657600" y="2282008"/>
            <a:ext cx="7810500" cy="3699328"/>
          </a:xfrm>
        </p:spPr>
        <p:txBody>
          <a:bodyPr lIns="0" tIns="228600" rIns="0" bIns="0">
            <a:normAutofit/>
          </a:bodyPr>
          <a:lstStyle>
            <a:lvl1pPr marL="283464" indent="-283464">
              <a:spcBef>
                <a:spcPts val="1800"/>
              </a:spcBef>
              <a:buFont typeface="Arial" panose="020B0604020202020204" pitchFamily="34" charset="0"/>
              <a:buChar char="•"/>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7ED58739-4346-5104-B1AC-89ED035912AF}"/>
              </a:ext>
            </a:extLst>
          </p:cNvPr>
          <p:cNvSpPr>
            <a:spLocks noGrp="1"/>
          </p:cNvSpPr>
          <p:nvPr>
            <p:ph type="sldNum" sz="quarter" idx="22"/>
          </p:nvPr>
        </p:nvSpPr>
        <p:spPr/>
        <p:txBody>
          <a:bodyPr/>
          <a:lstStyle/>
          <a:p>
            <a:fld id="{294A09A9-5501-47C1-A89A-A340965A2BE2}" type="slidenum">
              <a:rPr lang="en-US" smtClean="0"/>
              <a:pPr/>
              <a:t>‹#›</a:t>
            </a:fld>
            <a:endParaRPr lang="en-US" dirty="0">
              <a:latin typeface="+mn-lt"/>
            </a:endParaRPr>
          </a:p>
        </p:txBody>
      </p:sp>
      <p:sp>
        <p:nvSpPr>
          <p:cNvPr id="5" name="Date Placeholder 4">
            <a:extLst>
              <a:ext uri="{FF2B5EF4-FFF2-40B4-BE49-F238E27FC236}">
                <a16:creationId xmlns:a16="http://schemas.microsoft.com/office/drawing/2014/main" id="{E9272B8D-F380-9F1A-C8E6-BDD2352B1763}"/>
              </a:ext>
            </a:extLst>
          </p:cNvPr>
          <p:cNvSpPr>
            <a:spLocks noGrp="1"/>
          </p:cNvSpPr>
          <p:nvPr>
            <p:ph type="dt" sz="half" idx="21"/>
          </p:nvPr>
        </p:nvSpPr>
        <p:spPr/>
        <p:txBody>
          <a:bodyPr/>
          <a:lstStyle/>
          <a:p>
            <a:endParaRPr lang="en-US" dirty="0">
              <a:latin typeface="+mn-lt"/>
            </a:endParaRPr>
          </a:p>
        </p:txBody>
      </p:sp>
    </p:spTree>
    <p:extLst>
      <p:ext uri="{BB962C8B-B14F-4D97-AF65-F5344CB8AC3E}">
        <p14:creationId xmlns:p14="http://schemas.microsoft.com/office/powerpoint/2010/main" val="1402964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09905"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spTree>
    <p:extLst>
      <p:ext uri="{BB962C8B-B14F-4D97-AF65-F5344CB8AC3E}">
        <p14:creationId xmlns:p14="http://schemas.microsoft.com/office/powerpoint/2010/main" val="20271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2">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778365" cy="149459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9436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5881898"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1056953"/>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2E558A9-6DD6-E21D-3A8F-6707E1DD19F1}"/>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12" name="AutoShape 24">
              <a:extLst>
                <a:ext uri="{FF2B5EF4-FFF2-40B4-BE49-F238E27FC236}">
                  <a16:creationId xmlns:a16="http://schemas.microsoft.com/office/drawing/2014/main" id="{3FC994E4-318C-1E66-B4E4-8F8FD08E098F}"/>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7">
              <a:extLst>
                <a:ext uri="{FF2B5EF4-FFF2-40B4-BE49-F238E27FC236}">
                  <a16:creationId xmlns:a16="http://schemas.microsoft.com/office/drawing/2014/main" id="{17C00E6B-F625-6D6C-8364-9DD9F3C3628F}"/>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8">
              <a:extLst>
                <a:ext uri="{FF2B5EF4-FFF2-40B4-BE49-F238E27FC236}">
                  <a16:creationId xmlns:a16="http://schemas.microsoft.com/office/drawing/2014/main" id="{C6197B87-4F65-7981-9463-84830CD3687F}"/>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8" name="Freeform 9">
              <a:extLst>
                <a:ext uri="{FF2B5EF4-FFF2-40B4-BE49-F238E27FC236}">
                  <a16:creationId xmlns:a16="http://schemas.microsoft.com/office/drawing/2014/main" id="{86AA517C-7217-D864-B7E7-40984A2880D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9" name="Freeform 10">
              <a:extLst>
                <a:ext uri="{FF2B5EF4-FFF2-40B4-BE49-F238E27FC236}">
                  <a16:creationId xmlns:a16="http://schemas.microsoft.com/office/drawing/2014/main" id="{524013C6-491C-CAA2-5BD6-7C73596711C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6318885" y="3499667"/>
            <a:ext cx="4939666" cy="254281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6347460"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457201"/>
            <a:ext cx="5198269" cy="2305050"/>
          </a:xfrm>
        </p:spPr>
        <p:txBody>
          <a:bodyPr lIns="0" tIns="274320">
            <a:normAutofit/>
          </a:bodyPr>
          <a:lstStyle>
            <a:lvl1pPr marL="457200" indent="-457200">
              <a:spcBef>
                <a:spcPts val="1800"/>
              </a:spcBef>
              <a:buFont typeface="+mj-lt"/>
              <a:buAutoNum type="arabicPeriod"/>
              <a:defRPr sz="2000"/>
            </a:lvl1pPr>
            <a:lvl2pPr marL="914400" indent="-457200">
              <a:spcBef>
                <a:spcPts val="1800"/>
              </a:spcBef>
              <a:buFont typeface="+mj-lt"/>
              <a:buAutoNum type="alphaLcPeriod"/>
              <a:defRPr sz="2000"/>
            </a:lvl2pPr>
            <a:lvl3pPr marL="1371600" indent="-457200">
              <a:spcBef>
                <a:spcPts val="1800"/>
              </a:spcBef>
              <a:buFont typeface="+mj-lt"/>
              <a:buAutoNum type="arabicParenR"/>
              <a:defRPr sz="2000"/>
            </a:lvl3pPr>
            <a:lvl4pPr marL="1371600" indent="0">
              <a:spcBef>
                <a:spcPts val="1800"/>
              </a:spcBef>
              <a:buFont typeface="+mj-lt"/>
              <a:buNone/>
              <a:defRPr sz="2000"/>
            </a:lvl4pPr>
            <a:lvl5pPr marL="2286000" indent="-457200">
              <a:spcBef>
                <a:spcPts val="1800"/>
              </a:spcBef>
              <a:buFont typeface="+mj-lt"/>
              <a:buAutoNum type="arabicPeriod"/>
              <a:defRPr sz="2000"/>
            </a:lvl5pPr>
          </a:lstStyle>
          <a:p>
            <a:pPr lvl="0"/>
            <a:r>
              <a:rPr lang="en-US" dirty="0"/>
              <a:t>Click to add content</a:t>
            </a:r>
          </a:p>
          <a:p>
            <a:pPr lvl="1"/>
            <a:r>
              <a:rPr lang="en-US" dirty="0"/>
              <a:t>Second level</a:t>
            </a:r>
          </a:p>
          <a:p>
            <a:pPr lvl="2"/>
            <a:r>
              <a:rPr lang="en-US" dirty="0"/>
              <a:t>Third level</a:t>
            </a:r>
          </a:p>
          <a:p>
            <a:pPr lvl="3"/>
            <a:endParaRPr lang="en-US" dirty="0"/>
          </a:p>
        </p:txBody>
      </p:sp>
      <p:sp>
        <p:nvSpPr>
          <p:cNvPr id="2" name="Content Placeholder 5">
            <a:extLst>
              <a:ext uri="{FF2B5EF4-FFF2-40B4-BE49-F238E27FC236}">
                <a16:creationId xmlns:a16="http://schemas.microsoft.com/office/drawing/2014/main" id="{3AC171DA-232D-44C1-6B93-40BACB298F4B}"/>
              </a:ext>
            </a:extLst>
          </p:cNvPr>
          <p:cNvSpPr>
            <a:spLocks noGrp="1"/>
          </p:cNvSpPr>
          <p:nvPr>
            <p:ph sz="quarter" idx="15" hasCustomPrompt="1"/>
          </p:nvPr>
        </p:nvSpPr>
        <p:spPr>
          <a:xfrm>
            <a:off x="594360" y="2810595"/>
            <a:ext cx="5198269" cy="3319513"/>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554606805"/>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75310" y="278129"/>
            <a:ext cx="5063490" cy="235402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3" name="Content Placeholder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594360" y="3279579"/>
            <a:ext cx="5044440" cy="2994415"/>
          </a:xfrm>
        </p:spPr>
        <p:txBody>
          <a:bodyPr lIns="0" tIns="228600" rIns="0" bIns="0">
            <a:normAutofit/>
          </a:bodyPr>
          <a:lstStyle>
            <a:lvl1pPr marL="0" indent="0">
              <a:spcBef>
                <a:spcPts val="1800"/>
              </a:spcBef>
              <a:buFont typeface="Arial" panose="020B0604020202020204" pitchFamily="34" charset="0"/>
              <a:buNone/>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997459"/>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2" name="Picture Placeholder 11">
            <a:extLst>
              <a:ext uri="{FF2B5EF4-FFF2-40B4-BE49-F238E27FC236}">
                <a16:creationId xmlns:a16="http://schemas.microsoft.com/office/drawing/2014/main" id="{4658637A-5D36-6127-19BC-C203E23FA49F}"/>
              </a:ext>
            </a:extLst>
          </p:cNvPr>
          <p:cNvSpPr>
            <a:spLocks noGrp="1"/>
          </p:cNvSpPr>
          <p:nvPr>
            <p:ph type="pic" sz="quarter" idx="15"/>
          </p:nvPr>
        </p:nvSpPr>
        <p:spPr>
          <a:xfrm>
            <a:off x="6096000" y="0"/>
            <a:ext cx="6118225" cy="6858000"/>
          </a:xfrm>
        </p:spPr>
        <p:txBody>
          <a:bodyPr>
            <a:normAutofit/>
          </a:bodyPr>
          <a:lstStyle>
            <a:lvl1pPr marL="0" indent="0" algn="ctr">
              <a:buNone/>
              <a:defRPr sz="2000">
                <a:solidFill>
                  <a:schemeClr val="bg1"/>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142931976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594360" y="1825625"/>
            <a:ext cx="103822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594360" y="365125"/>
            <a:ext cx="104013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1133648"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endParaRPr lang="en-US" dirty="0">
              <a:latin typeface="+mn-lt"/>
            </a:endParaRPr>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594360" y="6332220"/>
            <a:ext cx="523240" cy="247651"/>
          </a:xfrm>
          <a:prstGeom prst="rect">
            <a:avLst/>
          </a:prstGeom>
        </p:spPr>
        <p:txBody>
          <a:bodyPr vert="horz" lIns="0" tIns="0" rIns="0" bIns="0" rtlCol="0" anchor="t" anchorCtr="0"/>
          <a:lstStyle>
            <a:lvl1pPr algn="l">
              <a:defRPr sz="1100" b="1" i="0">
                <a:solidFill>
                  <a:schemeClr val="bg1"/>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711" r:id="rId1"/>
    <p:sldLayoutId id="2147483698" r:id="rId2"/>
    <p:sldLayoutId id="2147483710" r:id="rId3"/>
    <p:sldLayoutId id="2147483700" r:id="rId4"/>
    <p:sldLayoutId id="2147483701" r:id="rId5"/>
    <p:sldLayoutId id="2147483659" r:id="rId6"/>
    <p:sldLayoutId id="2147483709" r:id="rId7"/>
    <p:sldLayoutId id="2147483708" r:id="rId8"/>
    <p:sldLayoutId id="2147483707" r:id="rId9"/>
    <p:sldLayoutId id="2147483706" r:id="rId10"/>
    <p:sldLayoutId id="2147483705" r:id="rId11"/>
    <p:sldLayoutId id="2147483704" r:id="rId12"/>
    <p:sldLayoutId id="2147483703" r:id="rId13"/>
  </p:sldLayoutIdLst>
  <p:hf sldNum="0" hdr="0" ftr="0" dt="0"/>
  <p:txStyles>
    <p:titleStyle>
      <a:lvl1pPr algn="l" defTabSz="914400" rtl="0" eaLnBrk="1" latinLnBrk="0" hangingPunct="1">
        <a:lnSpc>
          <a:spcPct val="8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ohioauditor.gov/fraud/docs/CybersecurityReportingForm.pdf" TargetMode="External"/><Relationship Id="rId2" Type="http://schemas.openxmlformats.org/officeDocument/2006/relationships/hyperlink" Target="https://homelandsecurity.ohio.gov/ohio-cyber-integration-center" TargetMode="External"/><Relationship Id="rId1" Type="http://schemas.openxmlformats.org/officeDocument/2006/relationships/slideLayout" Target="../slideLayouts/slideLayout12.xml"/><Relationship Id="rId5" Type="http://schemas.openxmlformats.org/officeDocument/2006/relationships/hyperlink" Target="http://www.ohioauditor.gov/" TargetMode="External"/><Relationship Id="rId4" Type="http://schemas.openxmlformats.org/officeDocument/2006/relationships/hyperlink" Target="mailto:cyber@ohioauditor.gov"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ohiocyberrangeinstitute.org/opci" TargetMode="External"/><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hyperlink" Target="https://homelandsecurity.ohio.gov/ohio-cyber-integration-center/overview"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ohcr.ohio.gov/"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yber.ohio.gov/"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s://codes.ohio.gov/ohio-revised-code/section-121.22"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D9D6-2977-ABCD-FDF8-51AFA5064E54}"/>
              </a:ext>
            </a:extLst>
          </p:cNvPr>
          <p:cNvSpPr>
            <a:spLocks noGrp="1"/>
          </p:cNvSpPr>
          <p:nvPr>
            <p:ph type="ctrTitle"/>
          </p:nvPr>
        </p:nvSpPr>
        <p:spPr>
          <a:xfrm>
            <a:off x="3200400" y="217387"/>
            <a:ext cx="8613157" cy="3211613"/>
          </a:xfrm>
        </p:spPr>
        <p:txBody>
          <a:bodyPr/>
          <a:lstStyle/>
          <a:p>
            <a:r>
              <a:rPr lang="en-US" dirty="0"/>
              <a:t>House Bill 96 and Cybersecurity Requirements for local Government entities</a:t>
            </a:r>
          </a:p>
        </p:txBody>
      </p:sp>
      <p:sp>
        <p:nvSpPr>
          <p:cNvPr id="3" name="Title 1">
            <a:extLst>
              <a:ext uri="{FF2B5EF4-FFF2-40B4-BE49-F238E27FC236}">
                <a16:creationId xmlns:a16="http://schemas.microsoft.com/office/drawing/2014/main" id="{1B1C3A7E-30D2-9015-CF86-6242993D9777}"/>
              </a:ext>
            </a:extLst>
          </p:cNvPr>
          <p:cNvSpPr txBox="1">
            <a:spLocks/>
          </p:cNvSpPr>
          <p:nvPr/>
        </p:nvSpPr>
        <p:spPr>
          <a:xfrm>
            <a:off x="4712897" y="4054415"/>
            <a:ext cx="7479103" cy="1345721"/>
          </a:xfrm>
          <a:prstGeom prst="rect">
            <a:avLst/>
          </a:prstGeom>
        </p:spPr>
        <p:txBody>
          <a:bodyPr vert="horz" lIns="0" tIns="0" rIns="0" bIns="0" rtlCol="0" anchor="b">
            <a:noAutofit/>
          </a:bodyPr>
          <a:lstStyle>
            <a:lvl1pPr algn="l" defTabSz="914400" rtl="0" eaLnBrk="1" latinLnBrk="0" hangingPunct="1">
              <a:lnSpc>
                <a:spcPct val="80000"/>
              </a:lnSpc>
              <a:spcBef>
                <a:spcPct val="0"/>
              </a:spcBef>
              <a:buNone/>
              <a:defRPr sz="60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dirty="0"/>
              <a:t>Gerard T. Yost</a:t>
            </a:r>
          </a:p>
          <a:p>
            <a:r>
              <a:rPr lang="en-US" sz="3200" dirty="0"/>
              <a:t>Senior Assistant Prosecuting Attorney</a:t>
            </a:r>
          </a:p>
          <a:p>
            <a:r>
              <a:rPr lang="en-US" sz="3200" dirty="0"/>
              <a:t>Stark County Prosecutor’s Office</a:t>
            </a:r>
          </a:p>
        </p:txBody>
      </p:sp>
    </p:spTree>
    <p:extLst>
      <p:ext uri="{BB962C8B-B14F-4D97-AF65-F5344CB8AC3E}">
        <p14:creationId xmlns:p14="http://schemas.microsoft.com/office/powerpoint/2010/main" val="3390304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2CE0C53-D712-3DC7-ED1B-3E3345400868}"/>
              </a:ext>
            </a:extLst>
          </p:cNvPr>
          <p:cNvSpPr>
            <a:spLocks noGrp="1"/>
          </p:cNvSpPr>
          <p:nvPr>
            <p:ph type="title"/>
          </p:nvPr>
        </p:nvSpPr>
        <p:spPr>
          <a:xfrm>
            <a:off x="441806" y="448573"/>
            <a:ext cx="4387121" cy="1233577"/>
          </a:xfrm>
        </p:spPr>
        <p:txBody>
          <a:bodyPr anchor="t">
            <a:normAutofit fontScale="90000"/>
          </a:bodyPr>
          <a:lstStyle/>
          <a:p>
            <a:r>
              <a:rPr lang="en-US" b="1"/>
              <a:t>OCIC INCIDENT REPORTING PROCESS</a:t>
            </a:r>
            <a:endParaRPr lang="en-US" b="1" dirty="0"/>
          </a:p>
        </p:txBody>
      </p:sp>
      <p:sp>
        <p:nvSpPr>
          <p:cNvPr id="5" name="Content Placeholder 2">
            <a:extLst>
              <a:ext uri="{FF2B5EF4-FFF2-40B4-BE49-F238E27FC236}">
                <a16:creationId xmlns:a16="http://schemas.microsoft.com/office/drawing/2014/main" id="{F73D28CA-D292-EAE6-E1B7-DE60D84F82EE}"/>
              </a:ext>
            </a:extLst>
          </p:cNvPr>
          <p:cNvSpPr txBox="1">
            <a:spLocks/>
          </p:cNvSpPr>
          <p:nvPr/>
        </p:nvSpPr>
        <p:spPr>
          <a:xfrm>
            <a:off x="743731" y="2311879"/>
            <a:ext cx="4578767" cy="4546121"/>
          </a:xfrm>
          <a:prstGeom prst="rect">
            <a:avLst/>
          </a:prstGeom>
        </p:spPr>
        <p:txBody>
          <a:bodyPr>
            <a:normAutofit lnSpcReduction="10000"/>
          </a:bodyPr>
          <a:lst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u="sng"/>
              <a:t>Within 7 Days of Incident:</a:t>
            </a:r>
          </a:p>
          <a:p>
            <a:pPr marL="310896" lvl="2" indent="0">
              <a:buFont typeface="Arial" panose="020B0604020202020204" pitchFamily="34" charset="0"/>
              <a:buNone/>
            </a:pPr>
            <a:r>
              <a:rPr lang="en-US" sz="1600" b="1"/>
              <a:t>1. Affected entity contacts OCIC</a:t>
            </a:r>
          </a:p>
          <a:p>
            <a:pPr marL="310896" lvl="2" indent="0">
              <a:buFont typeface="Arial" panose="020B0604020202020204" pitchFamily="34" charset="0"/>
              <a:buNone/>
            </a:pPr>
            <a:r>
              <a:rPr lang="en-US" sz="1600" b="1"/>
              <a:t>   - Intake form completed (under NDA)</a:t>
            </a:r>
          </a:p>
          <a:p>
            <a:pPr marL="310896" lvl="2" indent="0">
              <a:buFont typeface="Arial" panose="020B0604020202020204" pitchFamily="34" charset="0"/>
              <a:buNone/>
            </a:pPr>
            <a:r>
              <a:rPr lang="en-US" sz="1600" b="1"/>
              <a:t>   - Case number generated, stakeholders notified</a:t>
            </a:r>
          </a:p>
          <a:p>
            <a:pPr marL="310896" lvl="2" indent="0">
              <a:buFont typeface="Arial" panose="020B0604020202020204" pitchFamily="34" charset="0"/>
              <a:buNone/>
            </a:pPr>
            <a:r>
              <a:rPr lang="en-US" sz="1600" b="1"/>
              <a:t>2. Initial Coordination Call Setup:</a:t>
            </a:r>
          </a:p>
          <a:p>
            <a:pPr marL="310896" lvl="2" indent="0">
              <a:buFont typeface="Arial" panose="020B0604020202020204" pitchFamily="34" charset="0"/>
              <a:buNone/>
            </a:pPr>
            <a:r>
              <a:rPr lang="en-US" sz="1600" b="1"/>
              <a:t>   - DAS OISP, DPS IT/LEADS, SoS (election), FBI, DHS, CISA</a:t>
            </a:r>
          </a:p>
          <a:p>
            <a:pPr marL="310896" lvl="2" indent="0">
              <a:buFont typeface="Arial" panose="020B0604020202020204" pitchFamily="34" charset="0"/>
              <a:buNone/>
            </a:pPr>
            <a:r>
              <a:rPr lang="en-US" sz="1600" b="1"/>
              <a:t>   - Ohio Cyber Reserve &amp; ONG (if requested, VOCO required)</a:t>
            </a:r>
          </a:p>
          <a:p>
            <a:pPr marL="310896" lvl="2" indent="0">
              <a:buFont typeface="Arial" panose="020B0604020202020204" pitchFamily="34" charset="0"/>
              <a:buNone/>
            </a:pPr>
            <a:r>
              <a:rPr lang="en-US" sz="1600" b="1"/>
              <a:t>3. OCIC facilitates response coordination &amp; tracking</a:t>
            </a:r>
          </a:p>
          <a:p>
            <a:pPr marL="310896" lvl="2" indent="0">
              <a:buFont typeface="Arial" panose="020B0604020202020204" pitchFamily="34" charset="0"/>
              <a:buNone/>
            </a:pPr>
            <a:r>
              <a:rPr lang="en-US" sz="1600" b="1"/>
              <a:t>   - Case management system used for tracking &amp; documentation</a:t>
            </a:r>
          </a:p>
          <a:p>
            <a:pPr marL="310896" lvl="2" indent="0">
              <a:buFont typeface="Arial" panose="020B0604020202020204" pitchFamily="34" charset="0"/>
              <a:buNone/>
            </a:pPr>
            <a:r>
              <a:rPr lang="en-US" sz="1600" b="1"/>
              <a:t>4. Follow-up Calls (as needed):</a:t>
            </a:r>
          </a:p>
          <a:p>
            <a:pPr marL="310896" lvl="2" indent="0">
              <a:buFont typeface="Arial" panose="020B0604020202020204" pitchFamily="34" charset="0"/>
              <a:buNone/>
            </a:pPr>
            <a:r>
              <a:rPr lang="en-US" sz="1600" b="1"/>
              <a:t>   - Forensics, mitigative actions, TTPs/IOCs, reconnection, AAR</a:t>
            </a:r>
          </a:p>
          <a:p>
            <a:pPr marL="310896" lvl="2" indent="0">
              <a:buFont typeface="Arial" panose="020B0604020202020204" pitchFamily="34" charset="0"/>
              <a:buNone/>
            </a:pPr>
            <a:r>
              <a:rPr lang="en-US" sz="1600" b="1"/>
              <a:t>5. OCIC shares final disposition &amp; anonymized lessons learned</a:t>
            </a:r>
          </a:p>
          <a:p>
            <a:endParaRPr lang="en-US" sz="1100" dirty="0"/>
          </a:p>
        </p:txBody>
      </p:sp>
      <p:pic>
        <p:nvPicPr>
          <p:cNvPr id="6" name="Content Placeholder 3">
            <a:extLst>
              <a:ext uri="{FF2B5EF4-FFF2-40B4-BE49-F238E27FC236}">
                <a16:creationId xmlns:a16="http://schemas.microsoft.com/office/drawing/2014/main" id="{B07E9C10-F819-DF03-D8A3-1280D050B144}"/>
              </a:ext>
            </a:extLst>
          </p:cNvPr>
          <p:cNvPicPr>
            <a:picLocks noChangeAspect="1"/>
          </p:cNvPicPr>
          <p:nvPr/>
        </p:nvPicPr>
        <p:blipFill>
          <a:blip r:embed="rId2"/>
          <a:stretch>
            <a:fillRect/>
          </a:stretch>
        </p:blipFill>
        <p:spPr>
          <a:xfrm>
            <a:off x="6455627" y="-82583"/>
            <a:ext cx="5069264" cy="6880197"/>
          </a:xfrm>
          <a:prstGeom prst="rect">
            <a:avLst/>
          </a:prstGeom>
          <a:noFill/>
        </p:spPr>
      </p:pic>
    </p:spTree>
    <p:extLst>
      <p:ext uri="{BB962C8B-B14F-4D97-AF65-F5344CB8AC3E}">
        <p14:creationId xmlns:p14="http://schemas.microsoft.com/office/powerpoint/2010/main" val="3178368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6561A-ABC2-01BD-B923-FADA5A0731F6}"/>
              </a:ext>
            </a:extLst>
          </p:cNvPr>
          <p:cNvSpPr>
            <a:spLocks noGrp="1"/>
          </p:cNvSpPr>
          <p:nvPr>
            <p:ph type="title"/>
          </p:nvPr>
        </p:nvSpPr>
        <p:spPr/>
        <p:txBody>
          <a:bodyPr/>
          <a:lstStyle/>
          <a:p>
            <a:r>
              <a:rPr lang="en-US" dirty="0"/>
              <a:t>Contact Info to Report:</a:t>
            </a:r>
          </a:p>
        </p:txBody>
      </p:sp>
      <p:sp>
        <p:nvSpPr>
          <p:cNvPr id="8" name="Content Placeholder 2">
            <a:extLst>
              <a:ext uri="{FF2B5EF4-FFF2-40B4-BE49-F238E27FC236}">
                <a16:creationId xmlns:a16="http://schemas.microsoft.com/office/drawing/2014/main" id="{F43EA6DB-028D-298A-543E-BCEBA7E31BCC}"/>
              </a:ext>
            </a:extLst>
          </p:cNvPr>
          <p:cNvSpPr txBox="1">
            <a:spLocks/>
          </p:cNvSpPr>
          <p:nvPr/>
        </p:nvSpPr>
        <p:spPr>
          <a:xfrm>
            <a:off x="363747" y="2394968"/>
            <a:ext cx="10515600" cy="4125470"/>
          </a:xfrm>
          <a:prstGeom prst="rect">
            <a:avLst/>
          </a:prstGeom>
        </p:spPr>
        <p:txBody>
          <a:bodyPr>
            <a:normAutofit/>
          </a:bodyPr>
          <a:lst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2400" b="1" dirty="0">
                <a:cs typeface="Arial" panose="020B0604020202020204" pitchFamily="34" charset="0"/>
              </a:rPr>
              <a:t>Ohio Cyber Integration Center</a:t>
            </a:r>
          </a:p>
          <a:p>
            <a:pPr marL="800100" lvl="1" indent="-342900"/>
            <a:r>
              <a:rPr lang="en-US" dirty="0">
                <a:cs typeface="Arial" panose="020B0604020202020204" pitchFamily="34" charset="0"/>
              </a:rPr>
              <a:t>Phone: 614-387-1089</a:t>
            </a:r>
          </a:p>
          <a:p>
            <a:pPr marL="800100" lvl="1" indent="-342900"/>
            <a:r>
              <a:rPr lang="en-US" dirty="0">
                <a:cs typeface="Arial" panose="020B0604020202020204" pitchFamily="34" charset="0"/>
              </a:rPr>
              <a:t>Email: OCIC@dps.ohio.gov</a:t>
            </a:r>
          </a:p>
          <a:p>
            <a:pPr marL="800100" lvl="1" indent="-342900"/>
            <a:r>
              <a:rPr lang="en-US" dirty="0">
                <a:cs typeface="Arial" panose="020B0604020202020204" pitchFamily="34" charset="0"/>
              </a:rPr>
              <a:t>Website: </a:t>
            </a:r>
            <a:r>
              <a:rPr lang="en-US" dirty="0">
                <a:cs typeface="Arial" panose="020B0604020202020204" pitchFamily="34" charset="0"/>
                <a:hlinkClick r:id="rId2"/>
              </a:rPr>
              <a:t>https://homelandsecurity.ohio.gov/ohio-cyber-integration-center</a:t>
            </a:r>
            <a:r>
              <a:rPr lang="en-US" dirty="0">
                <a:cs typeface="Arial" panose="020B0604020202020204" pitchFamily="34" charset="0"/>
              </a:rPr>
              <a:t> </a:t>
            </a:r>
          </a:p>
          <a:p>
            <a:pPr marL="342900" indent="-342900"/>
            <a:r>
              <a:rPr lang="en-US" sz="2400" b="1" dirty="0">
                <a:cs typeface="Arial" panose="020B0604020202020204" pitchFamily="34" charset="0"/>
              </a:rPr>
              <a:t>Ohio Auditor of State</a:t>
            </a:r>
          </a:p>
          <a:p>
            <a:pPr marL="800100" lvl="1" indent="-342900"/>
            <a:r>
              <a:rPr lang="en-US" dirty="0">
                <a:cs typeface="Arial" panose="020B0604020202020204" pitchFamily="34" charset="0"/>
              </a:rPr>
              <a:t>Phone: 866-FRAUD-OH</a:t>
            </a:r>
          </a:p>
          <a:p>
            <a:pPr marL="800100" lvl="1" indent="-342900"/>
            <a:r>
              <a:rPr lang="en-US" dirty="0">
                <a:cs typeface="Arial" panose="020B0604020202020204" pitchFamily="34" charset="0"/>
              </a:rPr>
              <a:t>Reporting Form: </a:t>
            </a:r>
            <a:r>
              <a:rPr lang="en-US" dirty="0">
                <a:cs typeface="Arial" panose="020B0604020202020204" pitchFamily="34" charset="0"/>
                <a:hlinkClick r:id="rId3"/>
              </a:rPr>
              <a:t>ohioauditor.gov/fraud/docs/CybersecurityReportingForm.pdf</a:t>
            </a:r>
            <a:endParaRPr lang="en-US" dirty="0">
              <a:cs typeface="Arial" panose="020B0604020202020204" pitchFamily="34" charset="0"/>
            </a:endParaRPr>
          </a:p>
          <a:p>
            <a:pPr marL="800100" lvl="1" indent="-342900"/>
            <a:r>
              <a:rPr lang="en-US" dirty="0">
                <a:cs typeface="Arial" panose="020B0604020202020204" pitchFamily="34" charset="0"/>
              </a:rPr>
              <a:t>Email: </a:t>
            </a:r>
            <a:r>
              <a:rPr lang="en-US" dirty="0">
                <a:cs typeface="Arial" panose="020B0604020202020204" pitchFamily="34" charset="0"/>
                <a:hlinkClick r:id="rId4"/>
              </a:rPr>
              <a:t>cyber@ohioauditor.gov</a:t>
            </a:r>
            <a:r>
              <a:rPr lang="en-US" dirty="0">
                <a:cs typeface="Arial" panose="020B0604020202020204" pitchFamily="34" charset="0"/>
              </a:rPr>
              <a:t> </a:t>
            </a:r>
          </a:p>
          <a:p>
            <a:pPr marL="800100" lvl="1" indent="-342900"/>
            <a:r>
              <a:rPr lang="en-US" dirty="0">
                <a:cs typeface="Arial" panose="020B0604020202020204" pitchFamily="34" charset="0"/>
              </a:rPr>
              <a:t>Website: </a:t>
            </a:r>
            <a:r>
              <a:rPr lang="en-US" dirty="0">
                <a:cs typeface="Arial" panose="020B0604020202020204" pitchFamily="34" charset="0"/>
                <a:hlinkClick r:id="rId5"/>
              </a:rPr>
              <a:t>www.ohioauditor.gov</a:t>
            </a:r>
            <a:r>
              <a:rPr lang="en-US" dirty="0">
                <a:cs typeface="Arial" panose="020B0604020202020204" pitchFamily="34" charset="0"/>
              </a:rPr>
              <a:t> </a:t>
            </a:r>
            <a:endParaRPr lang="en-US" dirty="0"/>
          </a:p>
        </p:txBody>
      </p:sp>
    </p:spTree>
    <p:extLst>
      <p:ext uri="{BB962C8B-B14F-4D97-AF65-F5344CB8AC3E}">
        <p14:creationId xmlns:p14="http://schemas.microsoft.com/office/powerpoint/2010/main" val="2013437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29DC20-2722-604E-C760-A72EB2F8A6E1}"/>
              </a:ext>
            </a:extLst>
          </p:cNvPr>
          <p:cNvSpPr>
            <a:spLocks noGrp="1"/>
          </p:cNvSpPr>
          <p:nvPr>
            <p:ph type="title"/>
          </p:nvPr>
        </p:nvSpPr>
        <p:spPr>
          <a:xfrm>
            <a:off x="179978" y="920435"/>
            <a:ext cx="11584483" cy="830726"/>
          </a:xfrm>
        </p:spPr>
        <p:txBody>
          <a:bodyPr>
            <a:normAutofit/>
          </a:bodyPr>
          <a:lstStyle/>
          <a:p>
            <a:r>
              <a:rPr lang="en-US" dirty="0">
                <a:solidFill>
                  <a:srgbClr val="0E3F75"/>
                </a:solidFill>
                <a:latin typeface="+mn-lt"/>
              </a:rPr>
              <a:t>INCIDENT</a:t>
            </a:r>
            <a:r>
              <a:rPr lang="en-US" sz="4400" dirty="0">
                <a:solidFill>
                  <a:srgbClr val="0E3F75"/>
                </a:solidFill>
                <a:latin typeface="+mn-lt"/>
              </a:rPr>
              <a:t> </a:t>
            </a:r>
            <a:r>
              <a:rPr lang="en-US" dirty="0">
                <a:solidFill>
                  <a:srgbClr val="0E3F75"/>
                </a:solidFill>
                <a:latin typeface="+mn-lt"/>
              </a:rPr>
              <a:t>INFORMATION REQUIREMENTS</a:t>
            </a:r>
            <a:endParaRPr lang="en-US" sz="4400" dirty="0">
              <a:solidFill>
                <a:srgbClr val="0E3F75"/>
              </a:solidFill>
              <a:latin typeface="+mn-lt"/>
            </a:endParaRPr>
          </a:p>
        </p:txBody>
      </p:sp>
      <p:sp>
        <p:nvSpPr>
          <p:cNvPr id="6" name="Content Placeholder 2">
            <a:extLst>
              <a:ext uri="{FF2B5EF4-FFF2-40B4-BE49-F238E27FC236}">
                <a16:creationId xmlns:a16="http://schemas.microsoft.com/office/drawing/2014/main" id="{C440F443-95B7-95F1-DB5A-57DB4DCC889D}"/>
              </a:ext>
            </a:extLst>
          </p:cNvPr>
          <p:cNvSpPr txBox="1">
            <a:spLocks/>
          </p:cNvSpPr>
          <p:nvPr/>
        </p:nvSpPr>
        <p:spPr>
          <a:xfrm>
            <a:off x="393844" y="2372263"/>
            <a:ext cx="5032171" cy="4287329"/>
          </a:xfrm>
          <a:prstGeom prst="rect">
            <a:avLst/>
          </a:prstGeom>
        </p:spPr>
        <p:txBody>
          <a:bodyPr>
            <a:normAutofit fontScale="62500" lnSpcReduction="20000"/>
          </a:bodyPr>
          <a:lst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dirty="0"/>
              <a:t>Ohio Cyber Integration Center (DPS) </a:t>
            </a:r>
          </a:p>
          <a:p>
            <a:pPr marL="0" indent="0">
              <a:buFont typeface="Arial" panose="020B0604020202020204" pitchFamily="34" charset="0"/>
              <a:buNone/>
            </a:pPr>
            <a:r>
              <a:rPr lang="en-US" sz="2400" u="sng" dirty="0"/>
              <a:t>Organization Details &amp; Contact Info:</a:t>
            </a:r>
          </a:p>
          <a:p>
            <a:r>
              <a:rPr lang="en-US" sz="2400" dirty="0"/>
              <a:t>Name, Address, County, Phone, Org Type</a:t>
            </a:r>
          </a:p>
          <a:p>
            <a:r>
              <a:rPr lang="en-US" sz="2400" dirty="0"/>
              <a:t>POC: Name, Title, Phone, Email</a:t>
            </a:r>
          </a:p>
          <a:p>
            <a:pPr marL="0" indent="0">
              <a:buFont typeface="Arial" panose="020B0604020202020204" pitchFamily="34" charset="0"/>
              <a:buNone/>
            </a:pPr>
            <a:r>
              <a:rPr lang="en-US" u="sng" dirty="0"/>
              <a:t>Security Team Details:</a:t>
            </a:r>
          </a:p>
          <a:p>
            <a:r>
              <a:rPr lang="en-US" dirty="0"/>
              <a:t>Device count, PPI, state connected device?</a:t>
            </a:r>
          </a:p>
          <a:p>
            <a:r>
              <a:rPr lang="en-US" dirty="0"/>
              <a:t>Last backup date</a:t>
            </a:r>
          </a:p>
          <a:p>
            <a:pPr marL="0" indent="0">
              <a:buFont typeface="Arial" panose="020B0604020202020204" pitchFamily="34" charset="0"/>
              <a:buNone/>
            </a:pPr>
            <a:r>
              <a:rPr lang="en-US" u="sng" dirty="0"/>
              <a:t>Incident Specifics:</a:t>
            </a:r>
          </a:p>
          <a:p>
            <a:r>
              <a:rPr lang="en-US" dirty="0"/>
              <a:t> Date/Time of incident or suspicious activity </a:t>
            </a:r>
          </a:p>
          <a:p>
            <a:r>
              <a:rPr lang="en-US" dirty="0"/>
              <a:t>Type of incident, mitigation steps taken prior to reporting</a:t>
            </a:r>
          </a:p>
          <a:p>
            <a:r>
              <a:rPr lang="en-US" dirty="0"/>
              <a:t>Affected devices removed/turned off?</a:t>
            </a:r>
          </a:p>
          <a:p>
            <a:r>
              <a:rPr lang="en-US" dirty="0"/>
              <a:t>Cyber insurance status &amp; provider contacted?</a:t>
            </a:r>
          </a:p>
          <a:p>
            <a:r>
              <a:rPr lang="en-US" dirty="0"/>
              <a:t>Others contacted regarding incident?</a:t>
            </a:r>
          </a:p>
          <a:p>
            <a:pPr>
              <a:lnSpc>
                <a:spcPct val="150000"/>
              </a:lnSpc>
            </a:pPr>
            <a:endParaRPr lang="en-US" dirty="0">
              <a:solidFill>
                <a:srgbClr val="0E3F75"/>
              </a:solidFill>
            </a:endParaRPr>
          </a:p>
          <a:p>
            <a:endParaRPr lang="en-US" sz="2400" dirty="0">
              <a:solidFill>
                <a:srgbClr val="0E3F75"/>
              </a:solidFill>
            </a:endParaRPr>
          </a:p>
          <a:p>
            <a:endParaRPr lang="en-US" dirty="0">
              <a:solidFill>
                <a:srgbClr val="0E3F75"/>
              </a:solidFill>
            </a:endParaRPr>
          </a:p>
          <a:p>
            <a:endParaRPr lang="en-US" dirty="0">
              <a:solidFill>
                <a:srgbClr val="0E3F75"/>
              </a:solidFill>
            </a:endParaRPr>
          </a:p>
          <a:p>
            <a:endParaRPr lang="en-US" dirty="0">
              <a:solidFill>
                <a:srgbClr val="0E3F75"/>
              </a:solidFill>
            </a:endParaRPr>
          </a:p>
        </p:txBody>
      </p:sp>
      <p:sp>
        <p:nvSpPr>
          <p:cNvPr id="7" name="TextBox 6">
            <a:extLst>
              <a:ext uri="{FF2B5EF4-FFF2-40B4-BE49-F238E27FC236}">
                <a16:creationId xmlns:a16="http://schemas.microsoft.com/office/drawing/2014/main" id="{EE118B70-4321-863D-32EB-00BDCDDA3CCE}"/>
              </a:ext>
            </a:extLst>
          </p:cNvPr>
          <p:cNvSpPr txBox="1"/>
          <p:nvPr/>
        </p:nvSpPr>
        <p:spPr>
          <a:xfrm>
            <a:off x="6215998" y="2173686"/>
            <a:ext cx="5248507" cy="433965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chemeClr val="bg1"/>
                </a:solidFill>
                <a:effectLst/>
                <a:uLnTx/>
                <a:uFillTx/>
                <a:latin typeface="Source Sans Pro"/>
                <a:ea typeface="+mn-ea"/>
                <a:cs typeface="Arial"/>
              </a:rPr>
              <a:t>Auditor of State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chemeClr val="bg1"/>
                </a:solidFill>
                <a:effectLst/>
                <a:uLnTx/>
                <a:uFillTx/>
                <a:latin typeface="Source Sans Pro"/>
                <a:ea typeface="+mn-ea"/>
                <a:cs typeface="Arial"/>
              </a:rPr>
              <a:t>Report as soon as possible, but no later than 30 days upon discovery of an incident </a:t>
            </a:r>
          </a:p>
          <a:p>
            <a:pPr marL="342900" marR="0" lvl="0" indent="-342900" algn="l" defTabSz="914400" rtl="0" eaLnBrk="1" fontAlgn="auto" latinLnBrk="0" hangingPunct="1">
              <a:lnSpc>
                <a:spcPct val="100000"/>
              </a:lnSpc>
              <a:spcBef>
                <a:spcPts val="0"/>
              </a:spcBef>
              <a:spcAft>
                <a:spcPts val="0"/>
              </a:spcAft>
              <a:buClrTx/>
              <a:buSzTx/>
              <a:buFontTx/>
              <a:buNone/>
              <a:tabLst/>
              <a:defRPr/>
            </a:pPr>
            <a:endParaRPr kumimoji="0" lang="en-US" i="0" u="none" strike="noStrike" kern="1200" cap="none" spc="0" normalizeH="0" baseline="0" noProof="0" dirty="0">
              <a:ln>
                <a:noFill/>
              </a:ln>
              <a:solidFill>
                <a:schemeClr val="bg1"/>
              </a:solidFill>
              <a:effectLst/>
              <a:uLnTx/>
              <a:uFillTx/>
              <a:latin typeface="Source Sans Pro"/>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schemeClr val="bg1"/>
                </a:solidFill>
                <a:effectLst/>
                <a:uLnTx/>
                <a:uFillTx/>
                <a:latin typeface="Source Sans Pro"/>
                <a:ea typeface="+mn-ea"/>
                <a:cs typeface="Arial"/>
              </a:rPr>
              <a:t>Questions on AOS Report Form include: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chemeClr val="bg1"/>
                </a:solidFill>
                <a:effectLst/>
                <a:uLnTx/>
                <a:uFillTx/>
                <a:latin typeface="Source Sans Pro"/>
                <a:ea typeface="+mn-ea"/>
                <a:cs typeface="Arial"/>
              </a:rPr>
              <a:t>POC: name, title, email, phone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chemeClr val="bg1"/>
                </a:solidFill>
                <a:effectLst/>
                <a:uLnTx/>
                <a:uFillTx/>
                <a:latin typeface="Source Sans Pro"/>
                <a:ea typeface="+mn-ea"/>
                <a:cs typeface="Arial"/>
              </a:rPr>
              <a:t>Government entity type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chemeClr val="bg1"/>
                </a:solidFill>
                <a:effectLst/>
                <a:uLnTx/>
                <a:uFillTx/>
                <a:latin typeface="Source Sans Pro"/>
                <a:ea typeface="+mn-ea"/>
                <a:cs typeface="Arial"/>
              </a:rPr>
              <a:t>Date/time of incident and type of incident</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chemeClr val="bg1"/>
                </a:solidFill>
                <a:effectLst/>
                <a:uLnTx/>
                <a:uFillTx/>
                <a:latin typeface="Source Sans Pro"/>
                <a:ea typeface="+mn-ea"/>
                <a:cs typeface="Arial"/>
              </a:rPr>
              <a:t>Was any data compromised?</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chemeClr val="bg1"/>
                </a:solidFill>
                <a:effectLst/>
                <a:uLnTx/>
                <a:uFillTx/>
                <a:latin typeface="Source Sans Pro"/>
                <a:ea typeface="+mn-ea"/>
                <a:cs typeface="Arial"/>
              </a:rPr>
              <a:t>Was there a loss of funds? If yes, how much?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chemeClr val="bg1"/>
                </a:solidFill>
                <a:effectLst/>
                <a:uLnTx/>
                <a:uFillTx/>
                <a:latin typeface="Source Sans Pro"/>
                <a:ea typeface="+mn-ea"/>
                <a:cs typeface="Arial"/>
              </a:rPr>
              <a:t>Was ransom demanded? If so, was it paid?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chemeClr val="bg1"/>
                </a:solidFill>
                <a:effectLst/>
                <a:uLnTx/>
                <a:uFillTx/>
                <a:latin typeface="Source Sans Pro"/>
                <a:ea typeface="+mn-ea"/>
                <a:cs typeface="Arial"/>
              </a:rPr>
              <a:t>If ransom was paid, what is the ordinance or resolution approving payment?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schemeClr val="bg1"/>
                </a:solidFill>
                <a:effectLst/>
                <a:uLnTx/>
                <a:uFillTx/>
                <a:latin typeface="Source Sans Pro"/>
                <a:ea typeface="+mn-ea"/>
                <a:cs typeface="Arial"/>
              </a:rPr>
              <a:t>Were policies and procedures in place at the time of the event?</a:t>
            </a:r>
          </a:p>
        </p:txBody>
      </p:sp>
    </p:spTree>
    <p:extLst>
      <p:ext uri="{BB962C8B-B14F-4D97-AF65-F5344CB8AC3E}">
        <p14:creationId xmlns:p14="http://schemas.microsoft.com/office/powerpoint/2010/main" val="2544105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CD56AF-2C06-BED0-9555-E352B471B7F5}"/>
              </a:ext>
            </a:extLst>
          </p:cNvPr>
          <p:cNvSpPr>
            <a:spLocks noGrp="1"/>
          </p:cNvSpPr>
          <p:nvPr>
            <p:ph type="title"/>
          </p:nvPr>
        </p:nvSpPr>
        <p:spPr>
          <a:xfrm>
            <a:off x="381000" y="559088"/>
            <a:ext cx="11430000" cy="982861"/>
          </a:xfrm>
        </p:spPr>
        <p:txBody>
          <a:bodyPr anchor="t">
            <a:normAutofit/>
          </a:bodyPr>
          <a:lstStyle/>
          <a:p>
            <a:r>
              <a:rPr lang="en-US" dirty="0"/>
              <a:t>PUBLIC RECORDS EXEMPTION</a:t>
            </a:r>
          </a:p>
        </p:txBody>
      </p:sp>
      <p:sp>
        <p:nvSpPr>
          <p:cNvPr id="6" name="Text Placeholder 2">
            <a:extLst>
              <a:ext uri="{FF2B5EF4-FFF2-40B4-BE49-F238E27FC236}">
                <a16:creationId xmlns:a16="http://schemas.microsoft.com/office/drawing/2014/main" id="{2D1780AE-BAB5-87C3-C24D-F58B1C5DD9E3}"/>
              </a:ext>
            </a:extLst>
          </p:cNvPr>
          <p:cNvSpPr txBox="1">
            <a:spLocks/>
          </p:cNvSpPr>
          <p:nvPr/>
        </p:nvSpPr>
        <p:spPr>
          <a:xfrm>
            <a:off x="624355" y="2337757"/>
            <a:ext cx="9878336" cy="4364967"/>
          </a:xfrm>
          <a:prstGeom prst="rect">
            <a:avLst/>
          </a:prstGeom>
        </p:spPr>
        <p:txBody>
          <a:bodyPr vert="horz" lIns="0" tIns="0" rIns="0" bIns="0" rtlCol="0" anchor="t" anchorCtr="0">
            <a:normAutofit lnSpcReduction="10000"/>
          </a:bodyPr>
          <a:lstStyle>
            <a:defPPr>
              <a:defRPr lang="en-US"/>
            </a:defPPr>
            <a:lvl1pPr marL="0" algn="l" defTabSz="914400" rtl="0" eaLnBrk="1" latinLnBrk="0" hangingPunct="1">
              <a:defRPr sz="1100" b="1"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dirty="0"/>
              <a:t>Records related to:</a:t>
            </a:r>
          </a:p>
          <a:p>
            <a:endParaRPr lang="en-US" sz="3200" dirty="0"/>
          </a:p>
          <a:p>
            <a:pPr>
              <a:buFont typeface="Arial" panose="020B0604020202020204" pitchFamily="34" charset="0"/>
              <a:buChar char="•"/>
            </a:pPr>
            <a:r>
              <a:rPr lang="en-US" sz="3200" dirty="0"/>
              <a:t>Cybersecurity programs</a:t>
            </a:r>
          </a:p>
          <a:p>
            <a:pPr>
              <a:buFont typeface="Arial" panose="020B0604020202020204" pitchFamily="34" charset="0"/>
              <a:buChar char="•"/>
            </a:pPr>
            <a:endParaRPr lang="en-US" sz="3200" dirty="0"/>
          </a:p>
          <a:p>
            <a:pPr>
              <a:buFont typeface="Arial" panose="020B0604020202020204" pitchFamily="34" charset="0"/>
              <a:buChar char="•"/>
            </a:pPr>
            <a:r>
              <a:rPr lang="en-US" sz="3200" dirty="0"/>
              <a:t>Incident reports and procurement documents are not public records under R.C. §149.43</a:t>
            </a:r>
          </a:p>
          <a:p>
            <a:pPr>
              <a:buFont typeface="Arial" panose="020B0604020202020204" pitchFamily="34" charset="0"/>
              <a:buChar char="•"/>
            </a:pPr>
            <a:endParaRPr lang="en-US" sz="3200" dirty="0">
              <a:highlight>
                <a:srgbClr val="FFFF00"/>
              </a:highlight>
            </a:endParaRPr>
          </a:p>
          <a:p>
            <a:r>
              <a:rPr lang="en-US" sz="3200" dirty="0"/>
              <a:t>This protects the confidentiality of sensitive systems and responses.</a:t>
            </a:r>
          </a:p>
          <a:p>
            <a:endParaRPr lang="en-US" dirty="0"/>
          </a:p>
        </p:txBody>
      </p:sp>
    </p:spTree>
    <p:extLst>
      <p:ext uri="{BB962C8B-B14F-4D97-AF65-F5344CB8AC3E}">
        <p14:creationId xmlns:p14="http://schemas.microsoft.com/office/powerpoint/2010/main" val="536118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 company name&#10;&#10;AI-generated content may be incorrect.">
            <a:extLst>
              <a:ext uri="{FF2B5EF4-FFF2-40B4-BE49-F238E27FC236}">
                <a16:creationId xmlns:a16="http://schemas.microsoft.com/office/drawing/2014/main" id="{663D8AE8-70BD-B6FF-1B9D-5E12763DB566}"/>
              </a:ext>
            </a:extLst>
          </p:cNvPr>
          <p:cNvPicPr>
            <a:picLocks noChangeAspect="1"/>
          </p:cNvPicPr>
          <p:nvPr/>
        </p:nvPicPr>
        <p:blipFill>
          <a:blip r:embed="rId2"/>
          <a:srcRect l="10832" r="11668"/>
          <a:stretch>
            <a:fillRect/>
          </a:stretch>
        </p:blipFill>
        <p:spPr>
          <a:xfrm>
            <a:off x="7249893" y="69012"/>
            <a:ext cx="4635938" cy="3838754"/>
          </a:xfrm>
          <a:prstGeom prst="rect">
            <a:avLst/>
          </a:prstGeom>
        </p:spPr>
      </p:pic>
      <p:sp>
        <p:nvSpPr>
          <p:cNvPr id="6" name="Title 1">
            <a:extLst>
              <a:ext uri="{FF2B5EF4-FFF2-40B4-BE49-F238E27FC236}">
                <a16:creationId xmlns:a16="http://schemas.microsoft.com/office/drawing/2014/main" id="{42221B5C-E3EB-505C-312D-2331464F7FC6}"/>
              </a:ext>
            </a:extLst>
          </p:cNvPr>
          <p:cNvSpPr txBox="1">
            <a:spLocks/>
          </p:cNvSpPr>
          <p:nvPr/>
        </p:nvSpPr>
        <p:spPr>
          <a:xfrm>
            <a:off x="306169" y="189781"/>
            <a:ext cx="7966563" cy="1600200"/>
          </a:xfrm>
          <a:prstGeom prst="rect">
            <a:avLst/>
          </a:prstGeom>
        </p:spPr>
        <p:txBody>
          <a:bodyPr vert="horz" lIns="0" tIns="0" rIns="0" bIns="0" rtlCol="0" anchor="b">
            <a:noAutofit/>
          </a:bodyPr>
          <a:lstStyle>
            <a:lvl1pPr algn="l" defTabSz="914400" rtl="0" eaLnBrk="1" latinLnBrk="0" hangingPunct="1">
              <a:lnSpc>
                <a:spcPct val="80000"/>
              </a:lnSpc>
              <a:spcBef>
                <a:spcPct val="0"/>
              </a:spcBef>
              <a:buNone/>
              <a:defRPr sz="60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latin typeface="Source Sans Pro SemiBold"/>
                <a:ea typeface="Source Sans Pro SemiBold"/>
              </a:rPr>
              <a:t>Cybersecurity Training: O-PCI </a:t>
            </a:r>
          </a:p>
        </p:txBody>
      </p:sp>
      <p:sp>
        <p:nvSpPr>
          <p:cNvPr id="7" name="Content Placeholder 2">
            <a:extLst>
              <a:ext uri="{FF2B5EF4-FFF2-40B4-BE49-F238E27FC236}">
                <a16:creationId xmlns:a16="http://schemas.microsoft.com/office/drawing/2014/main" id="{4C2169B7-A947-605D-DE85-D5B45A5F128E}"/>
              </a:ext>
            </a:extLst>
          </p:cNvPr>
          <p:cNvSpPr txBox="1">
            <a:spLocks/>
          </p:cNvSpPr>
          <p:nvPr/>
        </p:nvSpPr>
        <p:spPr>
          <a:xfrm>
            <a:off x="64446" y="1789982"/>
            <a:ext cx="6487064" cy="4114646"/>
          </a:xfrm>
          <a:prstGeom prst="rect">
            <a:avLst/>
          </a:prstGeom>
        </p:spPr>
        <p:txBody>
          <a:bodyPr vert="horz" lIns="91440" tIns="45720" rIns="91440" bIns="45720" rtlCol="0" anchor="t">
            <a:normAutofit fontScale="62500" lnSpcReduction="20000"/>
          </a:bodyPr>
          <a:lst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en-US" b="1" dirty="0">
                <a:latin typeface="Source Sans Pro"/>
                <a:ea typeface="Open Sans"/>
                <a:cs typeface="Open Sans"/>
              </a:rPr>
              <a:t>Free Cybersecurity Training for Local Government Entities</a:t>
            </a:r>
            <a:endParaRPr lang="en-US" b="1" dirty="0"/>
          </a:p>
          <a:p>
            <a:r>
              <a:rPr lang="en-US" b="1" dirty="0">
                <a:latin typeface="Source Sans Pro"/>
                <a:ea typeface="Open Sans"/>
                <a:cs typeface="Open Sans"/>
              </a:rPr>
              <a:t>Whole-of-organization training</a:t>
            </a:r>
          </a:p>
          <a:p>
            <a:r>
              <a:rPr lang="en-US" b="1" dirty="0">
                <a:latin typeface="Source Sans Pro"/>
                <a:ea typeface="Open Sans"/>
                <a:cs typeface="Open Sans"/>
              </a:rPr>
              <a:t>Tailored to the roles of employees (Executive/IT/General)</a:t>
            </a:r>
          </a:p>
          <a:p>
            <a:r>
              <a:rPr lang="en-US" b="1" dirty="0">
                <a:latin typeface="Source Sans Pro"/>
                <a:ea typeface="Open Sans"/>
                <a:cs typeface="Open Sans"/>
              </a:rPr>
              <a:t>Includes online modules, creation of plans/policies/procedures, cyber exercises, and vulnerability assessments</a:t>
            </a:r>
          </a:p>
          <a:p>
            <a:pPr>
              <a:lnSpc>
                <a:spcPct val="120000"/>
              </a:lnSpc>
            </a:pPr>
            <a:r>
              <a:rPr lang="en-US" b="1" dirty="0">
                <a:cs typeface="Arial" panose="020B0604020202020204" pitchFamily="34" charset="0"/>
              </a:rPr>
              <a:t>The O-PCI program delivered by the Ohio Cyber Range Institute (</a:t>
            </a:r>
            <a:r>
              <a:rPr lang="en-US" b="1" u="sng" dirty="0">
                <a:cs typeface="Arial" panose="020B0604020202020204" pitchFamily="34" charset="0"/>
                <a:hlinkClick r:id="rId3">
                  <a:extLst>
                    <a:ext uri="{A12FA001-AC4F-418D-AE19-62706E023703}">
                      <ahyp:hlinkClr xmlns:ahyp="http://schemas.microsoft.com/office/drawing/2018/hyperlinkcolor" val="tx"/>
                    </a:ext>
                  </a:extLst>
                </a:hlinkClick>
              </a:rPr>
              <a:t>https://www.ohiocyberrangeinstitute.org/opci</a:t>
            </a:r>
            <a:r>
              <a:rPr lang="en-US" b="1" dirty="0">
                <a:cs typeface="Arial" panose="020B0604020202020204" pitchFamily="34" charset="0"/>
              </a:rPr>
              <a:t>) and the Ohio Cyber Reserve (</a:t>
            </a:r>
            <a:r>
              <a:rPr lang="en-US" b="1" u="sng" dirty="0">
                <a:cs typeface="Arial" panose="020B0604020202020204" pitchFamily="34" charset="0"/>
                <a:hlinkClick r:id="rId4">
                  <a:extLst>
                    <a:ext uri="{A12FA001-AC4F-418D-AE19-62706E023703}">
                      <ahyp:hlinkClr xmlns:ahyp="http://schemas.microsoft.com/office/drawing/2018/hyperlinkcolor" val="tx"/>
                    </a:ext>
                  </a:extLst>
                </a:hlinkClick>
              </a:rPr>
              <a:t>https://homelandsecurity.ohio.gov/ohio-cyber-integration-center/overview</a:t>
            </a:r>
            <a:r>
              <a:rPr lang="en-US" b="1" dirty="0">
                <a:cs typeface="Arial" panose="020B0604020202020204" pitchFamily="34" charset="0"/>
              </a:rPr>
              <a:t>) includes online, hybrid and in person modules tailored to various types of organizations, from small to large, rural to urban and is funded by the State and Local Cybersecurity Grant Program.</a:t>
            </a:r>
          </a:p>
        </p:txBody>
      </p:sp>
      <p:sp>
        <p:nvSpPr>
          <p:cNvPr id="8" name="TextBox 7">
            <a:extLst>
              <a:ext uri="{FF2B5EF4-FFF2-40B4-BE49-F238E27FC236}">
                <a16:creationId xmlns:a16="http://schemas.microsoft.com/office/drawing/2014/main" id="{35CECBC4-FA19-E563-29CB-49F05EE9EA26}"/>
              </a:ext>
            </a:extLst>
          </p:cNvPr>
          <p:cNvSpPr txBox="1"/>
          <p:nvPr/>
        </p:nvSpPr>
        <p:spPr>
          <a:xfrm>
            <a:off x="404666" y="5744889"/>
            <a:ext cx="611632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2A2F36"/>
                </a:solidFill>
                <a:effectLst/>
                <a:uLnTx/>
                <a:uFillTx/>
                <a:latin typeface="Source Sans Pro"/>
                <a:ea typeface="Source Sans Pro"/>
                <a:cs typeface="+mn-cs"/>
              </a:rPr>
              <a:t>9,000+ public employees have completed 8,000+ hours of training in counties, cities, libraries, schools, and health districts across Ohio.</a:t>
            </a:r>
            <a:endParaRPr kumimoji="0" lang="en-US" sz="1800" b="0" i="1" u="none" strike="noStrike" kern="1200" cap="none" spc="0" normalizeH="0" baseline="0" noProof="0" dirty="0">
              <a:ln>
                <a:noFill/>
              </a:ln>
              <a:solidFill>
                <a:srgbClr val="2A2F36"/>
              </a:solidFill>
              <a:effectLst/>
              <a:uLnTx/>
              <a:uFillTx/>
              <a:latin typeface="Source Sans Pro"/>
              <a:ea typeface="+mn-ea"/>
              <a:cs typeface="+mn-cs"/>
            </a:endParaRPr>
          </a:p>
        </p:txBody>
      </p:sp>
      <p:pic>
        <p:nvPicPr>
          <p:cNvPr id="9" name="Picture 8" descr="A picture containing text, sign&#10;&#10;AI-generated content may be incorrect.">
            <a:extLst>
              <a:ext uri="{FF2B5EF4-FFF2-40B4-BE49-F238E27FC236}">
                <a16:creationId xmlns:a16="http://schemas.microsoft.com/office/drawing/2014/main" id="{8A6D7D98-1117-1372-6779-573797592B3C}"/>
              </a:ext>
            </a:extLst>
          </p:cNvPr>
          <p:cNvPicPr>
            <a:picLocks noChangeAspect="1"/>
          </p:cNvPicPr>
          <p:nvPr/>
        </p:nvPicPr>
        <p:blipFill>
          <a:blip r:embed="rId5"/>
          <a:stretch>
            <a:fillRect/>
          </a:stretch>
        </p:blipFill>
        <p:spPr>
          <a:xfrm>
            <a:off x="7249893" y="4911734"/>
            <a:ext cx="1314205" cy="1066473"/>
          </a:xfrm>
          <a:prstGeom prst="rect">
            <a:avLst/>
          </a:prstGeom>
        </p:spPr>
      </p:pic>
      <p:sp>
        <p:nvSpPr>
          <p:cNvPr id="10" name="TextBox 9">
            <a:extLst>
              <a:ext uri="{FF2B5EF4-FFF2-40B4-BE49-F238E27FC236}">
                <a16:creationId xmlns:a16="http://schemas.microsoft.com/office/drawing/2014/main" id="{4A1A45DE-880D-ADB8-BB91-B5FEEF642DBD}"/>
              </a:ext>
            </a:extLst>
          </p:cNvPr>
          <p:cNvSpPr txBox="1"/>
          <p:nvPr/>
        </p:nvSpPr>
        <p:spPr>
          <a:xfrm>
            <a:off x="8889617" y="5065621"/>
            <a:ext cx="313944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2A2F36"/>
                </a:solidFill>
                <a:effectLst/>
                <a:uLnTx/>
                <a:uFillTx/>
                <a:latin typeface="Source Sans Pro"/>
                <a:ea typeface="Source Sans Pro"/>
                <a:cs typeface="+mn-cs"/>
              </a:rPr>
              <a:t>BONUS Resource: Cyber Frontline First Aid Kit (CFFAK)</a:t>
            </a:r>
            <a:endParaRPr kumimoji="0" lang="en-US" sz="1800" b="0" i="0" u="none" strike="noStrike" kern="1200" cap="none" spc="0" normalizeH="0" baseline="0" noProof="0" dirty="0">
              <a:ln>
                <a:noFill/>
              </a:ln>
              <a:solidFill>
                <a:srgbClr val="2A2F36"/>
              </a:solidFill>
              <a:effectLst/>
              <a:uLnTx/>
              <a:uFillTx/>
              <a:latin typeface="Source Sans Pro"/>
              <a:ea typeface="+mn-ea"/>
              <a:cs typeface="+mn-cs"/>
            </a:endParaRPr>
          </a:p>
        </p:txBody>
      </p:sp>
      <p:sp>
        <p:nvSpPr>
          <p:cNvPr id="11" name="TextBox 10">
            <a:extLst>
              <a:ext uri="{FF2B5EF4-FFF2-40B4-BE49-F238E27FC236}">
                <a16:creationId xmlns:a16="http://schemas.microsoft.com/office/drawing/2014/main" id="{25A2163C-E95A-3F0D-8C3A-4271FC27D393}"/>
              </a:ext>
            </a:extLst>
          </p:cNvPr>
          <p:cNvSpPr txBox="1"/>
          <p:nvPr/>
        </p:nvSpPr>
        <p:spPr>
          <a:xfrm>
            <a:off x="8889617" y="5670430"/>
            <a:ext cx="289771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A2F36"/>
                </a:solidFill>
                <a:effectLst/>
                <a:uLnTx/>
                <a:uFillTx/>
                <a:latin typeface="Source Sans Pro"/>
                <a:ea typeface="Source Sans Pro"/>
                <a:cs typeface="+mn-cs"/>
              </a:rPr>
              <a:t>ohiocyberrangeinstitute.org/</a:t>
            </a:r>
            <a:r>
              <a:rPr kumimoji="0" lang="en-US" sz="1400" b="1" i="0" u="none" strike="noStrike" kern="1200" cap="none" spc="0" normalizeH="0" baseline="0" noProof="0" dirty="0" err="1">
                <a:ln>
                  <a:noFill/>
                </a:ln>
                <a:solidFill>
                  <a:srgbClr val="2A2F36"/>
                </a:solidFill>
                <a:effectLst/>
                <a:uLnTx/>
                <a:uFillTx/>
                <a:latin typeface="Source Sans Pro"/>
                <a:ea typeface="Source Sans Pro"/>
                <a:cs typeface="+mn-cs"/>
              </a:rPr>
              <a:t>cffak</a:t>
            </a:r>
            <a:endParaRPr kumimoji="0" lang="en-US" sz="1400" b="1" i="0" u="none" strike="noStrike" kern="1200" cap="none" spc="0" normalizeH="0" baseline="0" noProof="0" dirty="0">
              <a:ln>
                <a:noFill/>
              </a:ln>
              <a:solidFill>
                <a:srgbClr val="2A2F36"/>
              </a:solidFill>
              <a:effectLst/>
              <a:uLnTx/>
              <a:uFillTx/>
              <a:latin typeface="Source Sans Pro"/>
              <a:ea typeface="Source Sans Pro"/>
              <a:cs typeface="+mn-cs"/>
            </a:endParaRPr>
          </a:p>
        </p:txBody>
      </p:sp>
    </p:spTree>
    <p:extLst>
      <p:ext uri="{BB962C8B-B14F-4D97-AF65-F5344CB8AC3E}">
        <p14:creationId xmlns:p14="http://schemas.microsoft.com/office/powerpoint/2010/main" val="3265433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98FB9FBC-AB3D-BF61-2AA0-A2D426BC1F94}"/>
              </a:ext>
            </a:extLst>
          </p:cNvPr>
          <p:cNvSpPr>
            <a:spLocks noGrp="1"/>
          </p:cNvSpPr>
          <p:nvPr>
            <p:ph type="tbl" sz="quarter" idx="10"/>
          </p:nvPr>
        </p:nvSpPr>
        <p:spPr>
          <a:xfrm>
            <a:off x="594360" y="2628628"/>
            <a:ext cx="10972800" cy="4013711"/>
          </a:xfrm>
        </p:spPr>
        <p:txBody>
          <a:bodyPr/>
          <a:lstStyle/>
          <a:p>
            <a:r>
              <a:rPr lang="en-US" dirty="0"/>
              <a:t>Water and wastewater systems are some of the most targeted entities for cyber attacks</a:t>
            </a:r>
          </a:p>
          <a:p>
            <a:r>
              <a:rPr lang="en-US" dirty="0"/>
              <a:t>Assistance for water entities through Ohio Cyber Reserve is available.</a:t>
            </a:r>
          </a:p>
          <a:p>
            <a:pPr lvl="1"/>
            <a:r>
              <a:rPr lang="en-US" dirty="0"/>
              <a:t>Free Cyber assessments</a:t>
            </a:r>
          </a:p>
          <a:p>
            <a:pPr lvl="1"/>
            <a:r>
              <a:rPr lang="en-US" dirty="0"/>
              <a:t>Guidance on mitigation</a:t>
            </a:r>
          </a:p>
          <a:p>
            <a:pPr lvl="1"/>
            <a:r>
              <a:rPr lang="en-US" dirty="0"/>
              <a:t>Guidance on cyber program development</a:t>
            </a:r>
          </a:p>
          <a:p>
            <a:r>
              <a:rPr lang="en-US" dirty="0"/>
              <a:t>The Ohio Cyber Reserve is actively reaching out to water and wastewater systems to offer support.</a:t>
            </a:r>
          </a:p>
          <a:p>
            <a:r>
              <a:rPr lang="en-US" dirty="0">
                <a:hlinkClick r:id="rId2"/>
              </a:rPr>
              <a:t>http://ohcr.ohio.gov/</a:t>
            </a:r>
            <a:endParaRPr lang="en-US" dirty="0"/>
          </a:p>
          <a:p>
            <a:pPr marL="0" indent="0">
              <a:buNone/>
            </a:pPr>
            <a:endParaRPr lang="en-US" dirty="0"/>
          </a:p>
        </p:txBody>
      </p:sp>
      <p:sp>
        <p:nvSpPr>
          <p:cNvPr id="4" name="Title 5">
            <a:extLst>
              <a:ext uri="{FF2B5EF4-FFF2-40B4-BE49-F238E27FC236}">
                <a16:creationId xmlns:a16="http://schemas.microsoft.com/office/drawing/2014/main" id="{6AD576C0-6241-0EFC-6BBB-11FBE16C3239}"/>
              </a:ext>
            </a:extLst>
          </p:cNvPr>
          <p:cNvSpPr>
            <a:spLocks noGrp="1"/>
          </p:cNvSpPr>
          <p:nvPr>
            <p:ph type="title"/>
          </p:nvPr>
        </p:nvSpPr>
        <p:spPr>
          <a:xfrm>
            <a:off x="337868" y="667563"/>
            <a:ext cx="11086475" cy="889427"/>
          </a:xfrm>
        </p:spPr>
        <p:txBody>
          <a:bodyPr>
            <a:noAutofit/>
          </a:bodyPr>
          <a:lstStyle/>
          <a:p>
            <a:r>
              <a:rPr lang="en-US" sz="4800" dirty="0"/>
              <a:t>WATER &amp; WASTEWATER CYBER THREATS</a:t>
            </a:r>
          </a:p>
        </p:txBody>
      </p:sp>
    </p:spTree>
    <p:extLst>
      <p:ext uri="{BB962C8B-B14F-4D97-AF65-F5344CB8AC3E}">
        <p14:creationId xmlns:p14="http://schemas.microsoft.com/office/powerpoint/2010/main" val="3797592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03807C6-60FE-4F2E-5EDF-834E7B2A499C}"/>
              </a:ext>
            </a:extLst>
          </p:cNvPr>
          <p:cNvSpPr>
            <a:spLocks noGrp="1"/>
          </p:cNvSpPr>
          <p:nvPr>
            <p:ph type="title"/>
          </p:nvPr>
        </p:nvSpPr>
        <p:spPr>
          <a:xfrm>
            <a:off x="365760" y="592631"/>
            <a:ext cx="11430000" cy="1026061"/>
          </a:xfrm>
        </p:spPr>
        <p:txBody>
          <a:bodyPr>
            <a:normAutofit/>
          </a:bodyPr>
          <a:lstStyle/>
          <a:p>
            <a:r>
              <a:rPr lang="en-US" sz="4800" dirty="0"/>
              <a:t>HOW TO USE COLLECTIVE DEFENSE</a:t>
            </a:r>
          </a:p>
        </p:txBody>
      </p:sp>
      <p:sp>
        <p:nvSpPr>
          <p:cNvPr id="5" name="Text Placeholder 2">
            <a:extLst>
              <a:ext uri="{FF2B5EF4-FFF2-40B4-BE49-F238E27FC236}">
                <a16:creationId xmlns:a16="http://schemas.microsoft.com/office/drawing/2014/main" id="{80E3B87B-4652-BE65-88EC-0A4978D057DA}"/>
              </a:ext>
            </a:extLst>
          </p:cNvPr>
          <p:cNvSpPr txBox="1">
            <a:spLocks/>
          </p:cNvSpPr>
          <p:nvPr/>
        </p:nvSpPr>
        <p:spPr>
          <a:xfrm>
            <a:off x="106967" y="2277373"/>
            <a:ext cx="11935508" cy="4682824"/>
          </a:xfrm>
          <a:prstGeom prst="rect">
            <a:avLst/>
          </a:prstGeom>
        </p:spPr>
        <p:txBody>
          <a:bodyPr vert="horz" lIns="91440" tIns="45720" rIns="91440" bIns="45720" rtlCol="0">
            <a:normAutofit fontScale="47500" lnSpcReduction="20000"/>
          </a:bodyPr>
          <a:lst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Local governments don’t have to do this in isolation. There are ways to reduce duplication and share expertise:</a:t>
            </a:r>
          </a:p>
          <a:p>
            <a:r>
              <a:rPr lang="en-US" b="1" dirty="0"/>
              <a:t>Shared Threat Intel:</a:t>
            </a:r>
            <a:r>
              <a:rPr lang="en-US" dirty="0"/>
              <a:t> Participate in MS-ISAC and OCIC alerts—this gives MSPs and local IT staff common early warning.</a:t>
            </a:r>
          </a:p>
          <a:p>
            <a:r>
              <a:rPr lang="en-US" b="1" dirty="0"/>
              <a:t>Shared Playbooks:</a:t>
            </a:r>
            <a:r>
              <a:rPr lang="en-US" dirty="0"/>
              <a:t> Use state-provided templates for IR plans, ransomware runbooks, and board resolutions.</a:t>
            </a:r>
          </a:p>
          <a:p>
            <a:r>
              <a:rPr lang="en-US" b="1" dirty="0"/>
              <a:t>Regional Partnerships:</a:t>
            </a:r>
            <a:r>
              <a:rPr lang="en-US" dirty="0"/>
              <a:t> Pool with nearby counties/municipalities for joint tabletops, exercises, or staff training—what matters is demonstrating that your program is “reasonable and appropriate,” not that it’s identical everywhere.</a:t>
            </a:r>
          </a:p>
          <a:p>
            <a:r>
              <a:rPr lang="en-US" b="1" dirty="0"/>
              <a:t>Using Aggregate Purchasing Pathways</a:t>
            </a:r>
          </a:p>
          <a:p>
            <a:r>
              <a:rPr lang="en-US" b="1" dirty="0"/>
              <a:t>Cooperative Purchasing:</a:t>
            </a:r>
            <a:endParaRPr lang="en-US" dirty="0"/>
          </a:p>
          <a:p>
            <a:pPr lvl="1"/>
            <a:r>
              <a:rPr lang="en-US" dirty="0"/>
              <a:t>Buy endpoint protection, secure email, backup/DR, or monitoring tools at statewide rates.</a:t>
            </a:r>
          </a:p>
          <a:p>
            <a:pPr lvl="1"/>
            <a:r>
              <a:rPr lang="en-US" dirty="0"/>
              <a:t>This lowers cost for small jurisdictions and ensures products meet state baseline standards.</a:t>
            </a:r>
          </a:p>
          <a:p>
            <a:r>
              <a:rPr lang="en-US" b="1" dirty="0"/>
              <a:t>Shared MSP Services:</a:t>
            </a:r>
            <a:r>
              <a:rPr lang="en-US" dirty="0"/>
              <a:t> Some councils of governments, county IT departments, or regional planning commissions already contract MSPs and can extend services to member LGEs.</a:t>
            </a:r>
          </a:p>
          <a:p>
            <a:r>
              <a:rPr lang="en-US" b="1" dirty="0"/>
              <a:t>Training &amp; Awareness:</a:t>
            </a:r>
            <a:r>
              <a:rPr lang="en-US" dirty="0"/>
              <a:t> Utilize aggregate networks like the O-PCI and CFFAK. </a:t>
            </a:r>
          </a:p>
          <a:p>
            <a:pPr marL="0" indent="0">
              <a:buFont typeface="Arial" panose="020B0604020202020204" pitchFamily="34" charset="0"/>
              <a:buNone/>
            </a:pPr>
            <a:endParaRPr lang="en-US" b="1" dirty="0"/>
          </a:p>
          <a:p>
            <a:pPr marL="0" indent="0">
              <a:buFont typeface="Arial" panose="020B0604020202020204" pitchFamily="34" charset="0"/>
              <a:buNone/>
            </a:pPr>
            <a:r>
              <a:rPr lang="en-US" b="1" u="sng" dirty="0"/>
              <a:t>Putting it Together: Division of Roles</a:t>
            </a:r>
          </a:p>
          <a:p>
            <a:r>
              <a:rPr lang="en-US" b="1" dirty="0"/>
              <a:t>Board/Council:</a:t>
            </a:r>
            <a:r>
              <a:rPr lang="en-US" dirty="0"/>
              <a:t> Adopt program, approve policies, sign off on annual CSF profile and any ransom decision.</a:t>
            </a:r>
          </a:p>
          <a:p>
            <a:r>
              <a:rPr lang="en-US" b="1" dirty="0"/>
              <a:t>Local Executive (Mayor, Administrator, Superintendent, Director):</a:t>
            </a:r>
            <a:r>
              <a:rPr lang="en-US" dirty="0"/>
              <a:t> Designated accountable official.</a:t>
            </a:r>
          </a:p>
          <a:p>
            <a:r>
              <a:rPr lang="en-US" b="1" dirty="0"/>
              <a:t>MSP:</a:t>
            </a:r>
            <a:r>
              <a:rPr lang="en-US" dirty="0"/>
              <a:t> Operates day-to-day technical controls, monitoring, patching, backups, and provides reporting.</a:t>
            </a:r>
          </a:p>
          <a:p>
            <a:r>
              <a:rPr lang="en-US" b="1" dirty="0"/>
              <a:t>Collective Defense &amp; Cooperative Purchasing:</a:t>
            </a:r>
            <a:r>
              <a:rPr lang="en-US" dirty="0"/>
              <a:t> Supply playbooks, templates, shared intelligence, and discounted procurement.</a:t>
            </a:r>
          </a:p>
        </p:txBody>
      </p:sp>
    </p:spTree>
    <p:extLst>
      <p:ext uri="{BB962C8B-B14F-4D97-AF65-F5344CB8AC3E}">
        <p14:creationId xmlns:p14="http://schemas.microsoft.com/office/powerpoint/2010/main" val="1420167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0D659F0-A78D-1EB1-9DE9-4E7182F574AC}"/>
              </a:ext>
            </a:extLst>
          </p:cNvPr>
          <p:cNvSpPr>
            <a:spLocks noGrp="1"/>
          </p:cNvSpPr>
          <p:nvPr>
            <p:ph type="title"/>
          </p:nvPr>
        </p:nvSpPr>
        <p:spPr>
          <a:xfrm>
            <a:off x="381000" y="365125"/>
            <a:ext cx="11430000" cy="1325563"/>
          </a:xfrm>
        </p:spPr>
        <p:txBody>
          <a:bodyPr anchor="t">
            <a:normAutofit/>
          </a:bodyPr>
          <a:lstStyle/>
          <a:p>
            <a:r>
              <a:rPr lang="en-US" dirty="0"/>
              <a:t>REGISTER FOR UPCOMING EVENTS AT </a:t>
            </a:r>
            <a:r>
              <a:rPr lang="en-US" dirty="0">
                <a:hlinkClick r:id="rId2"/>
              </a:rPr>
              <a:t>CYBER.OHIO.GOV </a:t>
            </a:r>
            <a:endParaRPr lang="en-US" dirty="0"/>
          </a:p>
        </p:txBody>
      </p:sp>
      <p:pic>
        <p:nvPicPr>
          <p:cNvPr id="5" name="Content Placeholder 6">
            <a:extLst>
              <a:ext uri="{FF2B5EF4-FFF2-40B4-BE49-F238E27FC236}">
                <a16:creationId xmlns:a16="http://schemas.microsoft.com/office/drawing/2014/main" id="{39EEA565-2DDC-E4A2-E5DB-6804D62C8283}"/>
              </a:ext>
            </a:extLst>
          </p:cNvPr>
          <p:cNvPicPr>
            <a:picLocks noChangeAspect="1"/>
          </p:cNvPicPr>
          <p:nvPr/>
        </p:nvPicPr>
        <p:blipFill>
          <a:blip r:embed="rId3"/>
          <a:stretch>
            <a:fillRect/>
          </a:stretch>
        </p:blipFill>
        <p:spPr>
          <a:xfrm>
            <a:off x="106967" y="1690688"/>
            <a:ext cx="5858976" cy="4971063"/>
          </a:xfrm>
          <a:prstGeom prst="rect">
            <a:avLst/>
          </a:prstGeom>
        </p:spPr>
      </p:pic>
      <p:sp>
        <p:nvSpPr>
          <p:cNvPr id="8" name="Text Placeholder 2">
            <a:extLst>
              <a:ext uri="{FF2B5EF4-FFF2-40B4-BE49-F238E27FC236}">
                <a16:creationId xmlns:a16="http://schemas.microsoft.com/office/drawing/2014/main" id="{B4D34348-B412-EB9A-DECE-FE4AEC975779}"/>
              </a:ext>
            </a:extLst>
          </p:cNvPr>
          <p:cNvSpPr txBox="1">
            <a:spLocks/>
          </p:cNvSpPr>
          <p:nvPr/>
        </p:nvSpPr>
        <p:spPr>
          <a:xfrm>
            <a:off x="6653756" y="1690688"/>
            <a:ext cx="5431277" cy="4682824"/>
          </a:xfrm>
          <a:prstGeom prst="rect">
            <a:avLst/>
          </a:prstGeom>
        </p:spPr>
        <p:txBody>
          <a:bodyPr vert="horz" lIns="91440" tIns="45720" rIns="91440" bIns="45720" rtlCol="0">
            <a:normAutofit/>
          </a:bodyPr>
          <a:lst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REGISTER FOR THE CYBEROHIO WEBINAR SERIES EVERY 2 WEEKS</a:t>
            </a:r>
          </a:p>
          <a:p>
            <a:endParaRPr lang="en-US" dirty="0"/>
          </a:p>
          <a:p>
            <a:r>
              <a:rPr lang="en-US" dirty="0"/>
              <a:t>JOIN CYBER OHIO NEWSLETTER</a:t>
            </a:r>
          </a:p>
          <a:p>
            <a:endParaRPr lang="en-US" dirty="0"/>
          </a:p>
          <a:p>
            <a:r>
              <a:rPr lang="en-US" dirty="0"/>
              <a:t>FIND ADDITIONAL HB 96 RESOURCES, VIDEOS AND SLIDES ONLINE</a:t>
            </a:r>
          </a:p>
        </p:txBody>
      </p:sp>
    </p:spTree>
    <p:extLst>
      <p:ext uri="{BB962C8B-B14F-4D97-AF65-F5344CB8AC3E}">
        <p14:creationId xmlns:p14="http://schemas.microsoft.com/office/powerpoint/2010/main" val="3609363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53C6D-6283-9894-E19B-8756DBB449B6}"/>
              </a:ext>
            </a:extLst>
          </p:cNvPr>
          <p:cNvSpPr>
            <a:spLocks noGrp="1"/>
          </p:cNvSpPr>
          <p:nvPr>
            <p:ph type="ctrTitle"/>
          </p:nvPr>
        </p:nvSpPr>
        <p:spPr>
          <a:xfrm>
            <a:off x="3998068" y="2694561"/>
            <a:ext cx="6264614" cy="1008757"/>
          </a:xfrm>
        </p:spPr>
        <p:txBody>
          <a:bodyPr/>
          <a:lstStyle/>
          <a:p>
            <a:r>
              <a:rPr lang="en-US" sz="6600" dirty="0"/>
              <a:t>QUESTIONS ?</a:t>
            </a:r>
          </a:p>
        </p:txBody>
      </p:sp>
    </p:spTree>
    <p:extLst>
      <p:ext uri="{BB962C8B-B14F-4D97-AF65-F5344CB8AC3E}">
        <p14:creationId xmlns:p14="http://schemas.microsoft.com/office/powerpoint/2010/main" val="2413182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0BF65-C84B-45C3-72CA-AFDA68851174}"/>
              </a:ext>
            </a:extLst>
          </p:cNvPr>
          <p:cNvSpPr>
            <a:spLocks noGrp="1"/>
          </p:cNvSpPr>
          <p:nvPr>
            <p:ph type="title"/>
          </p:nvPr>
        </p:nvSpPr>
        <p:spPr>
          <a:xfrm>
            <a:off x="594360" y="189572"/>
            <a:ext cx="6787747" cy="1593507"/>
          </a:xfrm>
        </p:spPr>
        <p:txBody>
          <a:bodyPr/>
          <a:lstStyle/>
          <a:p>
            <a:r>
              <a:rPr lang="en-US" dirty="0"/>
              <a:t>HB 96: Key Cyber Mandates for Local Government Entities </a:t>
            </a:r>
          </a:p>
        </p:txBody>
      </p:sp>
      <p:sp>
        <p:nvSpPr>
          <p:cNvPr id="3" name="Text Placeholder 2">
            <a:extLst>
              <a:ext uri="{FF2B5EF4-FFF2-40B4-BE49-F238E27FC236}">
                <a16:creationId xmlns:a16="http://schemas.microsoft.com/office/drawing/2014/main" id="{3B8EBC2C-6DD7-5003-38EB-40753046FE8C}"/>
              </a:ext>
            </a:extLst>
          </p:cNvPr>
          <p:cNvSpPr>
            <a:spLocks noGrp="1"/>
          </p:cNvSpPr>
          <p:nvPr>
            <p:ph sz="quarter" idx="13"/>
          </p:nvPr>
        </p:nvSpPr>
        <p:spPr>
          <a:xfrm>
            <a:off x="413205" y="2367711"/>
            <a:ext cx="10844901" cy="4300717"/>
          </a:xfrm>
        </p:spPr>
        <p:txBody>
          <a:bodyPr tIns="457200">
            <a:noAutofit/>
          </a:bodyPr>
          <a:lstStyle/>
          <a:p>
            <a:r>
              <a:rPr lang="en-US" dirty="0"/>
              <a:t>Local Government Entities Must:</a:t>
            </a:r>
          </a:p>
          <a:p>
            <a:pPr lvl="1">
              <a:lnSpc>
                <a:spcPct val="110000"/>
              </a:lnSpc>
            </a:pPr>
            <a:r>
              <a:rPr lang="en-US" sz="2400" b="1" dirty="0">
                <a:ea typeface="Open Sans"/>
                <a:cs typeface="Open Sans"/>
              </a:rPr>
              <a:t>Implement a cybersecurity program</a:t>
            </a:r>
          </a:p>
          <a:p>
            <a:pPr lvl="1">
              <a:lnSpc>
                <a:spcPct val="110000"/>
              </a:lnSpc>
            </a:pPr>
            <a:r>
              <a:rPr lang="en-US" sz="2400" b="1" dirty="0">
                <a:ea typeface="Open Sans"/>
                <a:cs typeface="Open Sans"/>
              </a:rPr>
              <a:t>Obtain approval from their legislative body for ransomware payments</a:t>
            </a:r>
          </a:p>
          <a:p>
            <a:pPr lvl="1">
              <a:lnSpc>
                <a:spcPct val="110000"/>
              </a:lnSpc>
            </a:pPr>
            <a:r>
              <a:rPr lang="en-US" sz="2400" b="1" dirty="0">
                <a:ea typeface="Open Sans"/>
                <a:cs typeface="Open Sans"/>
              </a:rPr>
              <a:t>Cyber incidents must be reported within specific timeframes to DPS and AOS.</a:t>
            </a:r>
          </a:p>
          <a:p>
            <a:pPr lvl="1">
              <a:lnSpc>
                <a:spcPct val="110000"/>
              </a:lnSpc>
            </a:pPr>
            <a:r>
              <a:rPr lang="en-US" sz="2400" b="1" dirty="0">
                <a:ea typeface="Open Sans"/>
                <a:cs typeface="Open Sans"/>
              </a:rPr>
              <a:t>While support is available from several state programs, if you have an existing private-sector or third-party IT and/or Cybersecurity provider, stay the course!  There's a lot of work to do and this will take a concerted private-public partnership to succeed.  </a:t>
            </a:r>
            <a:endParaRPr lang="en-US" sz="2400" b="1" dirty="0"/>
          </a:p>
        </p:txBody>
      </p:sp>
    </p:spTree>
    <p:extLst>
      <p:ext uri="{BB962C8B-B14F-4D97-AF65-F5344CB8AC3E}">
        <p14:creationId xmlns:p14="http://schemas.microsoft.com/office/powerpoint/2010/main" val="3346685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8875A-3296-5CB8-A263-CA61F2A63D45}"/>
              </a:ext>
            </a:extLst>
          </p:cNvPr>
          <p:cNvSpPr>
            <a:spLocks noGrp="1"/>
          </p:cNvSpPr>
          <p:nvPr>
            <p:ph type="title"/>
          </p:nvPr>
        </p:nvSpPr>
        <p:spPr>
          <a:xfrm>
            <a:off x="594360" y="278129"/>
            <a:ext cx="9778365" cy="981328"/>
          </a:xfrm>
        </p:spPr>
        <p:txBody>
          <a:bodyPr/>
          <a:lstStyle/>
          <a:p>
            <a:r>
              <a:rPr lang="en-US" sz="6000" dirty="0"/>
              <a:t>Building a Cyber Program </a:t>
            </a:r>
          </a:p>
        </p:txBody>
      </p:sp>
      <p:sp>
        <p:nvSpPr>
          <p:cNvPr id="3" name="Content Placeholder 2">
            <a:extLst>
              <a:ext uri="{FF2B5EF4-FFF2-40B4-BE49-F238E27FC236}">
                <a16:creationId xmlns:a16="http://schemas.microsoft.com/office/drawing/2014/main" id="{52B0518B-D7B5-6581-5555-8BCB0F589351}"/>
              </a:ext>
            </a:extLst>
          </p:cNvPr>
          <p:cNvSpPr>
            <a:spLocks noGrp="1"/>
          </p:cNvSpPr>
          <p:nvPr>
            <p:ph sz="quarter" idx="15"/>
          </p:nvPr>
        </p:nvSpPr>
        <p:spPr>
          <a:xfrm>
            <a:off x="594360" y="2409106"/>
            <a:ext cx="4490827" cy="3983067"/>
          </a:xfrm>
        </p:spPr>
        <p:txBody>
          <a:bodyPr>
            <a:normAutofit lnSpcReduction="10000"/>
          </a:bodyPr>
          <a:lstStyle/>
          <a:p>
            <a:pPr marL="285750" indent="-285750">
              <a:lnSpc>
                <a:spcPct val="110000"/>
              </a:lnSpc>
            </a:pPr>
            <a:r>
              <a:rPr lang="en-US" sz="1400" b="1" dirty="0"/>
              <a:t>The </a:t>
            </a:r>
            <a:r>
              <a:rPr lang="en-US" sz="1400" b="1" u="sng" dirty="0"/>
              <a:t>legislative authority </a:t>
            </a:r>
            <a:r>
              <a:rPr lang="en-US" sz="1400" b="1" dirty="0"/>
              <a:t>of a political subdivision shall adopt a cybersecurity program that: </a:t>
            </a:r>
          </a:p>
          <a:p>
            <a:pPr marL="800100" lvl="1" indent="-342900">
              <a:lnSpc>
                <a:spcPct val="110000"/>
              </a:lnSpc>
              <a:buFont typeface="+mj-lt"/>
              <a:buAutoNum type="arabicPeriod"/>
            </a:pPr>
            <a:r>
              <a:rPr lang="en-US" sz="1400" b="1" dirty="0"/>
              <a:t> Safeguards the entity’s data, information technology, and information technology resources to ensure availability, confidentiality, and integrity.</a:t>
            </a:r>
          </a:p>
          <a:p>
            <a:pPr marL="800100" lvl="1" indent="-342900">
              <a:lnSpc>
                <a:spcPct val="110000"/>
              </a:lnSpc>
              <a:buFont typeface="+mj-lt"/>
              <a:buAutoNum type="arabicPeriod"/>
            </a:pPr>
            <a:r>
              <a:rPr lang="en-US" sz="1400" b="1" dirty="0"/>
              <a:t>The program shall be consistent with generally accepted best practices for cybersecurity, such as, </a:t>
            </a:r>
          </a:p>
          <a:p>
            <a:pPr marL="1257300" lvl="2" indent="-342900">
              <a:lnSpc>
                <a:spcPct val="110000"/>
              </a:lnSpc>
            </a:pPr>
            <a:r>
              <a:rPr lang="en-US" sz="1400" b="1" dirty="0"/>
              <a:t>National Institute of Standards and Technology (NIST) cybersecurity framework and </a:t>
            </a:r>
          </a:p>
          <a:p>
            <a:pPr marL="1257300" lvl="2" indent="-342900">
              <a:lnSpc>
                <a:spcPct val="110000"/>
              </a:lnSpc>
            </a:pPr>
            <a:r>
              <a:rPr lang="en-US" sz="1400" b="1" dirty="0"/>
              <a:t>Center for Internet Security (CIS) cybersecurity best practices. </a:t>
            </a:r>
          </a:p>
          <a:p>
            <a:endParaRPr lang="en-US" dirty="0"/>
          </a:p>
        </p:txBody>
      </p:sp>
      <p:sp>
        <p:nvSpPr>
          <p:cNvPr id="4" name="Content Placeholder 3">
            <a:extLst>
              <a:ext uri="{FF2B5EF4-FFF2-40B4-BE49-F238E27FC236}">
                <a16:creationId xmlns:a16="http://schemas.microsoft.com/office/drawing/2014/main" id="{935C3687-2510-87D7-0B4F-1768F84544C3}"/>
              </a:ext>
            </a:extLst>
          </p:cNvPr>
          <p:cNvSpPr>
            <a:spLocks noGrp="1"/>
          </p:cNvSpPr>
          <p:nvPr>
            <p:ph sz="quarter" idx="16"/>
          </p:nvPr>
        </p:nvSpPr>
        <p:spPr>
          <a:xfrm>
            <a:off x="5881898" y="2409106"/>
            <a:ext cx="4490827" cy="3983067"/>
          </a:xfrm>
        </p:spPr>
        <p:txBody>
          <a:bodyPr>
            <a:normAutofit fontScale="85000" lnSpcReduction="10000"/>
          </a:bodyPr>
          <a:lstStyle/>
          <a:p>
            <a:pPr>
              <a:lnSpc>
                <a:spcPct val="110000"/>
              </a:lnSpc>
            </a:pPr>
            <a:r>
              <a:rPr lang="en-US" sz="1600" b="1" dirty="0">
                <a:cs typeface="Arial" panose="020B0604020202020204" pitchFamily="34" charset="0"/>
              </a:rPr>
              <a:t>The program </a:t>
            </a:r>
            <a:r>
              <a:rPr lang="en-US" sz="1600" b="1" u="sng" dirty="0">
                <a:cs typeface="Arial" panose="020B0604020202020204" pitchFamily="34" charset="0"/>
              </a:rPr>
              <a:t>MAY</a:t>
            </a:r>
            <a:r>
              <a:rPr lang="en-US" sz="1600" b="1" dirty="0">
                <a:cs typeface="Arial" panose="020B0604020202020204" pitchFamily="34" charset="0"/>
              </a:rPr>
              <a:t> include, but is not limited to the following:</a:t>
            </a:r>
          </a:p>
          <a:p>
            <a:pPr marL="285750" indent="-285750">
              <a:lnSpc>
                <a:spcPct val="110000"/>
              </a:lnSpc>
              <a:buFont typeface="Arial" panose="020B0604020202020204" pitchFamily="34" charset="0"/>
              <a:buChar char="•"/>
            </a:pPr>
            <a:r>
              <a:rPr lang="en-US" sz="1600" b="1" dirty="0">
                <a:cs typeface="Arial" panose="020B0604020202020204" pitchFamily="34" charset="0"/>
              </a:rPr>
              <a:t> Identify functions and risks</a:t>
            </a:r>
          </a:p>
          <a:p>
            <a:pPr marL="285750" indent="-285750">
              <a:lnSpc>
                <a:spcPct val="110000"/>
              </a:lnSpc>
              <a:buFont typeface="Arial" panose="020B0604020202020204" pitchFamily="34" charset="0"/>
              <a:buChar char="•"/>
            </a:pPr>
            <a:r>
              <a:rPr lang="en-US" sz="1600" b="1" dirty="0">
                <a:cs typeface="Arial" panose="020B0604020202020204" pitchFamily="34" charset="0"/>
              </a:rPr>
              <a:t>Assess the potential impact of a breach</a:t>
            </a:r>
          </a:p>
          <a:p>
            <a:pPr marL="285750" indent="-285750">
              <a:lnSpc>
                <a:spcPct val="110000"/>
              </a:lnSpc>
              <a:buFont typeface="Arial" panose="020B0604020202020204" pitchFamily="34" charset="0"/>
              <a:buChar char="•"/>
            </a:pPr>
            <a:r>
              <a:rPr lang="en-US" sz="1600" b="1" dirty="0">
                <a:cs typeface="Arial" panose="020B0604020202020204" pitchFamily="34" charset="0"/>
              </a:rPr>
              <a:t>Implement threat detection mechanisms</a:t>
            </a:r>
          </a:p>
          <a:p>
            <a:pPr marL="285750" indent="-285750">
              <a:lnSpc>
                <a:spcPct val="110000"/>
              </a:lnSpc>
              <a:buFont typeface="Arial" panose="020B0604020202020204" pitchFamily="34" charset="0"/>
              <a:buChar char="•"/>
            </a:pPr>
            <a:r>
              <a:rPr lang="en-US" sz="1600" b="1" dirty="0">
                <a:cs typeface="Arial" panose="020B0604020202020204" pitchFamily="34" charset="0"/>
              </a:rPr>
              <a:t>Establish incident response procedures</a:t>
            </a:r>
          </a:p>
          <a:p>
            <a:pPr marL="285750" indent="-285750">
              <a:lnSpc>
                <a:spcPct val="110000"/>
              </a:lnSpc>
              <a:buFont typeface="Arial" panose="020B0604020202020204" pitchFamily="34" charset="0"/>
              <a:buChar char="•"/>
            </a:pPr>
            <a:r>
              <a:rPr lang="en-US" sz="1600" b="1" dirty="0">
                <a:cs typeface="Arial" panose="020B0604020202020204" pitchFamily="34" charset="0"/>
              </a:rPr>
              <a:t>Plan for recovery and continuity</a:t>
            </a:r>
          </a:p>
          <a:p>
            <a:pPr marL="285750" indent="-285750">
              <a:lnSpc>
                <a:spcPct val="110000"/>
              </a:lnSpc>
              <a:buFont typeface="Arial" panose="020B0604020202020204" pitchFamily="34" charset="0"/>
              <a:buChar char="•"/>
            </a:pPr>
            <a:r>
              <a:rPr lang="en-US" sz="1600" b="1" dirty="0">
                <a:cs typeface="Arial" panose="020B0604020202020204" pitchFamily="34" charset="0"/>
              </a:rPr>
              <a:t>Define employee training requirements</a:t>
            </a:r>
          </a:p>
          <a:p>
            <a:pPr marL="569214" lvl="1" indent="-285750">
              <a:lnSpc>
                <a:spcPct val="110000"/>
              </a:lnSpc>
            </a:pPr>
            <a:r>
              <a:rPr lang="en-US" sz="1600" b="1" dirty="0">
                <a:cs typeface="Arial" panose="020B0604020202020204" pitchFamily="34" charset="0"/>
              </a:rPr>
              <a:t>Training from Ohio Persistent Cyber Initiative could satisfy this requirement</a:t>
            </a:r>
          </a:p>
          <a:p>
            <a:pPr marL="285750" indent="-285750">
              <a:lnSpc>
                <a:spcPct val="110000"/>
              </a:lnSpc>
              <a:buFont typeface="Arial" panose="020B0604020202020204" pitchFamily="34" charset="0"/>
              <a:buChar char="•"/>
            </a:pPr>
            <a:r>
              <a:rPr lang="en-US" sz="1400" kern="100" dirty="0">
                <a:solidFill>
                  <a:schemeClr val="tx1"/>
                </a:solidFill>
                <a:ea typeface="Calibri" panose="020F0502020204030204" pitchFamily="34" charset="0"/>
                <a:cs typeface="Arial" panose="020B0604020202020204" pitchFamily="34" charset="0"/>
              </a:rPr>
              <a:t>requirement. </a:t>
            </a:r>
            <a:endParaRPr lang="en-US" sz="1400" dirty="0">
              <a:solidFill>
                <a:schemeClr val="tx1"/>
              </a:solidFill>
              <a:ea typeface="Times New Roman" panose="020206030504050203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1281314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5D3755-C3E2-975E-DE68-CDECC4B526EC}"/>
              </a:ext>
            </a:extLst>
          </p:cNvPr>
          <p:cNvSpPr>
            <a:spLocks noGrp="1"/>
          </p:cNvSpPr>
          <p:nvPr>
            <p:ph type="title"/>
          </p:nvPr>
        </p:nvSpPr>
        <p:spPr>
          <a:xfrm>
            <a:off x="594360" y="102875"/>
            <a:ext cx="10873740" cy="1260099"/>
          </a:xfrm>
        </p:spPr>
        <p:txBody>
          <a:bodyPr/>
          <a:lstStyle/>
          <a:p>
            <a:r>
              <a:rPr lang="en-US" u="sng" dirty="0"/>
              <a:t>Auditor of State Bulletin 2024-003</a:t>
            </a:r>
            <a:endParaRPr lang="en-US" dirty="0"/>
          </a:p>
        </p:txBody>
      </p:sp>
      <p:sp>
        <p:nvSpPr>
          <p:cNvPr id="7" name="Text Placeholder 6">
            <a:extLst>
              <a:ext uri="{FF2B5EF4-FFF2-40B4-BE49-F238E27FC236}">
                <a16:creationId xmlns:a16="http://schemas.microsoft.com/office/drawing/2014/main" id="{F70BD87D-F7DA-961B-4024-A354DC87D168}"/>
              </a:ext>
            </a:extLst>
          </p:cNvPr>
          <p:cNvSpPr>
            <a:spLocks noGrp="1"/>
          </p:cNvSpPr>
          <p:nvPr>
            <p:ph sz="quarter" idx="13"/>
          </p:nvPr>
        </p:nvSpPr>
        <p:spPr>
          <a:xfrm>
            <a:off x="2044460" y="2341622"/>
            <a:ext cx="9583947" cy="4274838"/>
          </a:xfrm>
        </p:spPr>
        <p:txBody>
          <a:bodyPr>
            <a:normAutofit/>
          </a:bodyPr>
          <a:lstStyle/>
          <a:p>
            <a:pPr marL="342900" indent="-342900"/>
            <a:r>
              <a:rPr lang="en-US" b="1" dirty="0"/>
              <a:t>Ohio governments are increasingly falling victim to cybercrimes in the form of payment “re-direct” and business email compromise schemes. </a:t>
            </a:r>
          </a:p>
          <a:p>
            <a:pPr marL="342900" indent="-342900"/>
            <a:r>
              <a:rPr lang="en-US" b="1" dirty="0"/>
              <a:t>In 2023, the Auditor of State issued an Advisory alerting Ohio governments to an increase in cybercrime and providing guidance on what to look for and how to prevent attacks. </a:t>
            </a:r>
          </a:p>
          <a:p>
            <a:pPr marL="342900" indent="-342900"/>
            <a:r>
              <a:rPr lang="en-US" b="1" dirty="0"/>
              <a:t>This bulletin sets clear standards and expectations for Ohio governments and public employees regarding the handling of requests for payment re-directs.</a:t>
            </a:r>
          </a:p>
          <a:p>
            <a:pPr marL="342900" indent="-342900"/>
            <a:r>
              <a:rPr lang="en-US" b="1" dirty="0"/>
              <a:t>AOS has issued FFRs against fiscal officers for failing to follow protocols that resulted in the local government falling victim to cybercrimes. </a:t>
            </a:r>
          </a:p>
          <a:p>
            <a:pPr lvl="1"/>
            <a:r>
              <a:rPr lang="en-US" b="1" dirty="0"/>
              <a:t>	Example: changing employee or vendor bank accounts to route payments to the bad actor's account. </a:t>
            </a:r>
          </a:p>
          <a:p>
            <a:endParaRPr lang="en-US" dirty="0"/>
          </a:p>
          <a:p>
            <a:endParaRPr lang="en-US" dirty="0"/>
          </a:p>
        </p:txBody>
      </p:sp>
      <p:grpSp>
        <p:nvGrpSpPr>
          <p:cNvPr id="19" name="Group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3200312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346ED-721D-85EE-2F1B-A31D0912DE29}"/>
              </a:ext>
            </a:extLst>
          </p:cNvPr>
          <p:cNvSpPr>
            <a:spLocks noGrp="1"/>
          </p:cNvSpPr>
          <p:nvPr>
            <p:ph type="title"/>
          </p:nvPr>
        </p:nvSpPr>
        <p:spPr>
          <a:xfrm>
            <a:off x="594360" y="278129"/>
            <a:ext cx="9778365" cy="998580"/>
          </a:xfrm>
        </p:spPr>
        <p:txBody>
          <a:bodyPr/>
          <a:lstStyle/>
          <a:p>
            <a:r>
              <a:rPr lang="en-US" u="sng" dirty="0"/>
              <a:t>Financial Statement Audit</a:t>
            </a:r>
            <a:endParaRPr lang="en-US" dirty="0"/>
          </a:p>
        </p:txBody>
      </p:sp>
      <p:sp>
        <p:nvSpPr>
          <p:cNvPr id="3" name="Content Placeholder 2">
            <a:extLst>
              <a:ext uri="{FF2B5EF4-FFF2-40B4-BE49-F238E27FC236}">
                <a16:creationId xmlns:a16="http://schemas.microsoft.com/office/drawing/2014/main" id="{DB097449-5B72-ADA0-3B2D-1CBC160D6B90}"/>
              </a:ext>
            </a:extLst>
          </p:cNvPr>
          <p:cNvSpPr>
            <a:spLocks noGrp="1"/>
          </p:cNvSpPr>
          <p:nvPr>
            <p:ph sz="quarter" idx="15"/>
          </p:nvPr>
        </p:nvSpPr>
        <p:spPr>
          <a:xfrm>
            <a:off x="594360" y="2216989"/>
            <a:ext cx="10292176" cy="4451230"/>
          </a:xfrm>
        </p:spPr>
        <p:txBody>
          <a:bodyPr>
            <a:normAutofit/>
          </a:bodyPr>
          <a:lstStyle/>
          <a:p>
            <a:pPr marL="342900" lvl="0" indent="-342900">
              <a:lnSpc>
                <a:spcPct val="100000"/>
              </a:lnSpc>
              <a:spcBef>
                <a:spcPts val="0"/>
              </a:spcBef>
              <a:buFont typeface="Arial" panose="020B0604020202020204" pitchFamily="34" charset="0"/>
              <a:buChar char="•"/>
              <a:defRPr/>
            </a:pPr>
            <a:r>
              <a:rPr lang="en-US" b="1" dirty="0"/>
              <a:t>Currently, AOS audits for IT controls in financial audits. </a:t>
            </a:r>
          </a:p>
          <a:p>
            <a:pPr marL="342900" lvl="0" indent="-342900">
              <a:lnSpc>
                <a:spcPct val="100000"/>
              </a:lnSpc>
              <a:spcBef>
                <a:spcPts val="0"/>
              </a:spcBef>
              <a:buFont typeface="Arial" panose="020B0604020202020204" pitchFamily="34" charset="0"/>
              <a:buChar char="•"/>
              <a:defRPr/>
            </a:pPr>
            <a:r>
              <a:rPr lang="en-US" b="1" dirty="0"/>
              <a:t>What IT controls do auditors look for currently?</a:t>
            </a:r>
          </a:p>
          <a:p>
            <a:pPr marL="800100" lvl="1" indent="-342900">
              <a:spcBef>
                <a:spcPts val="0"/>
              </a:spcBef>
              <a:defRPr/>
            </a:pPr>
            <a:r>
              <a:rPr lang="en-US" b="1" dirty="0"/>
              <a:t>IT Strategy – (IT planning and IT training) </a:t>
            </a:r>
          </a:p>
          <a:p>
            <a:pPr marL="800100" lvl="1" indent="-342900">
              <a:spcBef>
                <a:spcPts val="0"/>
              </a:spcBef>
              <a:defRPr/>
            </a:pPr>
            <a:r>
              <a:rPr lang="en-US" b="1" dirty="0"/>
              <a:t>Change Management (maintaining support, patches, upgrades) </a:t>
            </a:r>
          </a:p>
          <a:p>
            <a:pPr marL="800100" lvl="1" indent="-342900">
              <a:spcBef>
                <a:spcPts val="0"/>
              </a:spcBef>
              <a:defRPr/>
            </a:pPr>
            <a:r>
              <a:rPr lang="en-US" b="1" dirty="0"/>
              <a:t>Security Management (policies such as IT policies such as cyber policies and cyber awareness training programs)</a:t>
            </a:r>
          </a:p>
          <a:p>
            <a:pPr marL="800100" lvl="1" indent="-342900">
              <a:spcBef>
                <a:spcPts val="0"/>
              </a:spcBef>
              <a:defRPr/>
            </a:pPr>
            <a:r>
              <a:rPr lang="en-US" b="1" dirty="0"/>
              <a:t>System Level Access Controls (multi-factor, password controls, remote access, firewall)</a:t>
            </a:r>
          </a:p>
          <a:p>
            <a:pPr marL="800100" lvl="1" indent="-342900">
              <a:spcBef>
                <a:spcPts val="0"/>
              </a:spcBef>
              <a:defRPr/>
            </a:pPr>
            <a:r>
              <a:rPr lang="en-US" b="1" dirty="0"/>
              <a:t>Application Level Access Controls (multi-factor, role-based access, least privileged access) </a:t>
            </a:r>
          </a:p>
          <a:p>
            <a:pPr marL="800100" lvl="1" indent="-342900">
              <a:spcBef>
                <a:spcPts val="0"/>
              </a:spcBef>
              <a:defRPr/>
            </a:pPr>
            <a:r>
              <a:rPr lang="en-US" b="1" dirty="0"/>
              <a:t>Contracts with Vendors </a:t>
            </a:r>
          </a:p>
          <a:p>
            <a:pPr marL="800100" lvl="1" indent="-342900">
              <a:spcBef>
                <a:spcPts val="0"/>
              </a:spcBef>
              <a:defRPr/>
            </a:pPr>
            <a:r>
              <a:rPr lang="en-US" b="1" dirty="0"/>
              <a:t>Physical Security (contract, locked room, environmentally safe, access protection) </a:t>
            </a:r>
          </a:p>
          <a:p>
            <a:pPr marL="800100" lvl="1" indent="-342900">
              <a:spcBef>
                <a:spcPts val="0"/>
              </a:spcBef>
              <a:defRPr/>
            </a:pPr>
            <a:r>
              <a:rPr lang="en-US" b="1" dirty="0"/>
              <a:t>System Admin &amp; Maintenance (vulnerability checks and monitoring up-time) </a:t>
            </a:r>
          </a:p>
          <a:p>
            <a:pPr marL="800100" lvl="1" indent="-342900">
              <a:spcBef>
                <a:spcPts val="0"/>
              </a:spcBef>
              <a:defRPr/>
            </a:pPr>
            <a:r>
              <a:rPr lang="en-US" b="1" dirty="0"/>
              <a:t>Backup (backups SHOULD BE TESTED and disconnected/offline) </a:t>
            </a:r>
          </a:p>
          <a:p>
            <a:pPr marL="800100" lvl="1" indent="-342900">
              <a:spcBef>
                <a:spcPts val="0"/>
              </a:spcBef>
              <a:defRPr/>
            </a:pPr>
            <a:r>
              <a:rPr lang="en-US" b="1" dirty="0"/>
              <a:t>Disaster recovery &amp; business continuity (plan for what happens in a disaster, should have a copy off-site) </a:t>
            </a:r>
          </a:p>
        </p:txBody>
      </p:sp>
    </p:spTree>
    <p:extLst>
      <p:ext uri="{BB962C8B-B14F-4D97-AF65-F5344CB8AC3E}">
        <p14:creationId xmlns:p14="http://schemas.microsoft.com/office/powerpoint/2010/main" val="888484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04CF4C2-5F16-F7AE-A3FA-14C64BF64416}"/>
              </a:ext>
            </a:extLst>
          </p:cNvPr>
          <p:cNvSpPr>
            <a:spLocks noGrp="1"/>
          </p:cNvSpPr>
          <p:nvPr>
            <p:ph type="title"/>
          </p:nvPr>
        </p:nvSpPr>
        <p:spPr>
          <a:xfrm>
            <a:off x="398674" y="146649"/>
            <a:ext cx="4387121" cy="971550"/>
          </a:xfrm>
        </p:spPr>
        <p:txBody>
          <a:bodyPr anchor="t">
            <a:normAutofit fontScale="90000"/>
          </a:bodyPr>
          <a:lstStyle/>
          <a:p>
            <a:r>
              <a:rPr lang="en-US" u="sng" cap="none" dirty="0"/>
              <a:t>Financial Statement Audit</a:t>
            </a:r>
            <a:br>
              <a:rPr lang="en-US" u="sng" cap="none" dirty="0"/>
            </a:br>
            <a:endParaRPr lang="en-US" dirty="0"/>
          </a:p>
        </p:txBody>
      </p:sp>
      <p:sp>
        <p:nvSpPr>
          <p:cNvPr id="5" name="Content Placeholder 2">
            <a:extLst>
              <a:ext uri="{FF2B5EF4-FFF2-40B4-BE49-F238E27FC236}">
                <a16:creationId xmlns:a16="http://schemas.microsoft.com/office/drawing/2014/main" id="{8D55514D-F0B8-64C3-F1B5-0E9967374F28}"/>
              </a:ext>
            </a:extLst>
          </p:cNvPr>
          <p:cNvSpPr txBox="1">
            <a:spLocks/>
          </p:cNvSpPr>
          <p:nvPr/>
        </p:nvSpPr>
        <p:spPr>
          <a:xfrm>
            <a:off x="5134874" y="146649"/>
            <a:ext cx="6296024" cy="1116348"/>
          </a:xfrm>
          <a:prstGeom prst="rect">
            <a:avLst/>
          </a:prstGeom>
          <a:noFill/>
        </p:spPr>
        <p:txBody>
          <a:bodyPr>
            <a:normAutofit/>
          </a:bodyPr>
          <a:lst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defRPr/>
            </a:pPr>
            <a:r>
              <a:rPr lang="en-US" sz="1400" b="1" dirty="0"/>
              <a:t>Currently, AOS audits for IT controls in financial audits. </a:t>
            </a:r>
          </a:p>
          <a:p>
            <a:pPr marL="342900" indent="-342900">
              <a:spcBef>
                <a:spcPts val="0"/>
              </a:spcBef>
              <a:defRPr/>
            </a:pPr>
            <a:r>
              <a:rPr lang="en-US" sz="1400" b="1" dirty="0"/>
              <a:t>In other words, the following program elements are already audited by AOS and should be in place now.</a:t>
            </a:r>
          </a:p>
          <a:p>
            <a:pPr marL="342900" indent="-342900">
              <a:spcBef>
                <a:spcPts val="0"/>
              </a:spcBef>
              <a:defRPr/>
            </a:pPr>
            <a:r>
              <a:rPr lang="en-US" sz="1400" b="1" dirty="0"/>
              <a:t>With these elements in place, your entity has already made significant strides toward a cyber program. </a:t>
            </a:r>
          </a:p>
          <a:p>
            <a:endParaRPr lang="en-US" dirty="0"/>
          </a:p>
        </p:txBody>
      </p:sp>
      <p:graphicFrame>
        <p:nvGraphicFramePr>
          <p:cNvPr id="6" name="Table 5">
            <a:extLst>
              <a:ext uri="{FF2B5EF4-FFF2-40B4-BE49-F238E27FC236}">
                <a16:creationId xmlns:a16="http://schemas.microsoft.com/office/drawing/2014/main" id="{CA41A758-A4C3-3372-1F73-3223F47F611C}"/>
              </a:ext>
            </a:extLst>
          </p:cNvPr>
          <p:cNvGraphicFramePr>
            <a:graphicFrameLocks noGrp="1"/>
          </p:cNvGraphicFramePr>
          <p:nvPr>
            <p:extLst>
              <p:ext uri="{D42A27DB-BD31-4B8C-83A1-F6EECF244321}">
                <p14:modId xmlns:p14="http://schemas.microsoft.com/office/powerpoint/2010/main" val="2354830700"/>
              </p:ext>
            </p:extLst>
          </p:nvPr>
        </p:nvGraphicFramePr>
        <p:xfrm>
          <a:off x="0" y="1262997"/>
          <a:ext cx="12192000" cy="5595003"/>
        </p:xfrm>
        <a:graphic>
          <a:graphicData uri="http://schemas.openxmlformats.org/drawingml/2006/table">
            <a:tbl>
              <a:tblPr bandRow="1" bandCol="1"/>
              <a:tblGrid>
                <a:gridCol w="3541018">
                  <a:extLst>
                    <a:ext uri="{9D8B030D-6E8A-4147-A177-3AD203B41FA5}">
                      <a16:colId xmlns:a16="http://schemas.microsoft.com/office/drawing/2014/main" val="3115744962"/>
                    </a:ext>
                  </a:extLst>
                </a:gridCol>
                <a:gridCol w="4173976">
                  <a:extLst>
                    <a:ext uri="{9D8B030D-6E8A-4147-A177-3AD203B41FA5}">
                      <a16:colId xmlns:a16="http://schemas.microsoft.com/office/drawing/2014/main" val="3568536605"/>
                    </a:ext>
                  </a:extLst>
                </a:gridCol>
                <a:gridCol w="4477006">
                  <a:extLst>
                    <a:ext uri="{9D8B030D-6E8A-4147-A177-3AD203B41FA5}">
                      <a16:colId xmlns:a16="http://schemas.microsoft.com/office/drawing/2014/main" val="1420383373"/>
                    </a:ext>
                  </a:extLst>
                </a:gridCol>
              </a:tblGrid>
              <a:tr h="403013">
                <a:tc>
                  <a:txBody>
                    <a:bodyPr/>
                    <a:lstStyle/>
                    <a:p>
                      <a:pPr>
                        <a:buNone/>
                      </a:pPr>
                      <a:r>
                        <a:rPr lang="en-US" sz="1000" b="1" dirty="0">
                          <a:solidFill>
                            <a:schemeClr val="bg1"/>
                          </a:solidFill>
                        </a:rPr>
                        <a:t>Program Element (already audited by AOS) </a:t>
                      </a:r>
                      <a:endParaRPr lang="en-US" sz="1000" dirty="0">
                        <a:solidFill>
                          <a:schemeClr val="bg1"/>
                        </a:solidFill>
                      </a:endParaRPr>
                    </a:p>
                  </a:txBody>
                  <a:tcPr marL="23053" marR="23053" marT="11526" marB="11526" anchor="ctr">
                    <a:lnL>
                      <a:noFill/>
                    </a:lnL>
                    <a:lnR>
                      <a:noFill/>
                    </a:lnR>
                    <a:lnT>
                      <a:noFill/>
                    </a:lnT>
                    <a:lnB>
                      <a:noFill/>
                    </a:lnB>
                    <a:solidFill>
                      <a:schemeClr val="bg2">
                        <a:lumMod val="90000"/>
                      </a:schemeClr>
                    </a:solidFill>
                  </a:tcPr>
                </a:tc>
                <a:tc>
                  <a:txBody>
                    <a:bodyPr/>
                    <a:lstStyle/>
                    <a:p>
                      <a:pPr>
                        <a:buNone/>
                      </a:pPr>
                      <a:r>
                        <a:rPr lang="en-US" sz="1000" b="1" dirty="0">
                          <a:solidFill>
                            <a:schemeClr val="bg1"/>
                          </a:solidFill>
                        </a:rPr>
                        <a:t>Relevant NIST Cybersecurity Framework (CSF) Function(s)</a:t>
                      </a:r>
                      <a:endParaRPr lang="en-US" sz="1000" dirty="0">
                        <a:solidFill>
                          <a:schemeClr val="bg1"/>
                        </a:solidFill>
                      </a:endParaRPr>
                    </a:p>
                  </a:txBody>
                  <a:tcPr marL="23053" marR="23053" marT="11526" marB="11526" anchor="ctr">
                    <a:lnL>
                      <a:noFill/>
                    </a:lnL>
                    <a:lnR>
                      <a:noFill/>
                    </a:lnR>
                    <a:lnT>
                      <a:noFill/>
                    </a:lnT>
                    <a:lnB>
                      <a:noFill/>
                    </a:lnB>
                    <a:solidFill>
                      <a:schemeClr val="bg2">
                        <a:lumMod val="90000"/>
                      </a:schemeClr>
                    </a:solidFill>
                  </a:tcPr>
                </a:tc>
                <a:tc>
                  <a:txBody>
                    <a:bodyPr/>
                    <a:lstStyle/>
                    <a:p>
                      <a:pPr>
                        <a:buNone/>
                      </a:pPr>
                      <a:r>
                        <a:rPr lang="en-US" sz="1000" b="1" dirty="0">
                          <a:solidFill>
                            <a:schemeClr val="bg1"/>
                          </a:solidFill>
                        </a:rPr>
                        <a:t>Relevant CIS Controls v8 (IG1) Reference</a:t>
                      </a:r>
                      <a:endParaRPr lang="en-US" sz="1000" dirty="0">
                        <a:solidFill>
                          <a:schemeClr val="bg1"/>
                        </a:solidFill>
                      </a:endParaRPr>
                    </a:p>
                  </a:txBody>
                  <a:tcPr marL="23053" marR="23053" marT="11526" marB="11526" anchor="ctr">
                    <a:lnL>
                      <a:noFill/>
                    </a:lnL>
                    <a:lnR>
                      <a:noFill/>
                    </a:lnR>
                    <a:lnT>
                      <a:noFill/>
                    </a:lnT>
                    <a:lnB>
                      <a:noFill/>
                    </a:lnB>
                    <a:solidFill>
                      <a:schemeClr val="bg2">
                        <a:lumMod val="90000"/>
                      </a:schemeClr>
                    </a:solidFill>
                  </a:tcPr>
                </a:tc>
                <a:extLst>
                  <a:ext uri="{0D108BD9-81ED-4DB2-BD59-A6C34878D82A}">
                    <a16:rowId xmlns:a16="http://schemas.microsoft.com/office/drawing/2014/main" val="2777963964"/>
                  </a:ext>
                </a:extLst>
              </a:tr>
              <a:tr h="568993">
                <a:tc>
                  <a:txBody>
                    <a:bodyPr/>
                    <a:lstStyle/>
                    <a:p>
                      <a:pPr>
                        <a:buNone/>
                      </a:pPr>
                      <a:r>
                        <a:rPr lang="en-US" sz="1000" b="1" dirty="0">
                          <a:solidFill>
                            <a:schemeClr val="bg1"/>
                          </a:solidFill>
                        </a:rPr>
                        <a:t>IT Strategy</a:t>
                      </a:r>
                      <a:r>
                        <a:rPr lang="en-US" sz="1000" dirty="0">
                          <a:solidFill>
                            <a:schemeClr val="bg1"/>
                          </a:solidFill>
                        </a:rPr>
                        <a:t> (planning, IT training)</a:t>
                      </a:r>
                    </a:p>
                  </a:txBody>
                  <a:tcPr marL="23053" marR="23053" marT="11526" marB="11526" anchor="ctr">
                    <a:lnL>
                      <a:noFill/>
                    </a:lnL>
                    <a:lnR>
                      <a:noFill/>
                    </a:lnR>
                    <a:lnT>
                      <a:noFill/>
                    </a:lnT>
                    <a:lnB>
                      <a:noFill/>
                    </a:lnB>
                    <a:solidFill>
                      <a:schemeClr val="bg2"/>
                    </a:solidFill>
                  </a:tcPr>
                </a:tc>
                <a:tc>
                  <a:txBody>
                    <a:bodyPr/>
                    <a:lstStyle/>
                    <a:p>
                      <a:pPr>
                        <a:buNone/>
                      </a:pPr>
                      <a:r>
                        <a:rPr lang="en-US" sz="1000" b="1" dirty="0">
                          <a:solidFill>
                            <a:schemeClr val="bg1"/>
                          </a:solidFill>
                        </a:rPr>
                        <a:t>Govern (GV)</a:t>
                      </a:r>
                      <a:r>
                        <a:rPr lang="en-US" sz="1000" dirty="0">
                          <a:solidFill>
                            <a:schemeClr val="bg1"/>
                          </a:solidFill>
                        </a:rPr>
                        <a:t> – establish strategy, assign roles. </a:t>
                      </a:r>
                      <a:r>
                        <a:rPr lang="en-US" sz="1000" b="1" dirty="0">
                          <a:solidFill>
                            <a:schemeClr val="bg1"/>
                          </a:solidFill>
                        </a:rPr>
                        <a:t>Protect (PR.AT)</a:t>
                      </a:r>
                      <a:r>
                        <a:rPr lang="en-US" sz="1000" dirty="0">
                          <a:solidFill>
                            <a:schemeClr val="bg1"/>
                          </a:solidFill>
                        </a:rPr>
                        <a:t> – awareness &amp; training.</a:t>
                      </a:r>
                    </a:p>
                  </a:txBody>
                  <a:tcPr marL="23053" marR="23053" marT="11526" marB="11526" anchor="ctr">
                    <a:lnL>
                      <a:noFill/>
                    </a:lnL>
                    <a:lnR>
                      <a:noFill/>
                    </a:lnR>
                    <a:lnT>
                      <a:noFill/>
                    </a:lnT>
                    <a:lnB>
                      <a:noFill/>
                    </a:lnB>
                    <a:solidFill>
                      <a:schemeClr val="bg2"/>
                    </a:solidFill>
                  </a:tcPr>
                </a:tc>
                <a:tc>
                  <a:txBody>
                    <a:bodyPr/>
                    <a:lstStyle/>
                    <a:p>
                      <a:pPr>
                        <a:buNone/>
                      </a:pPr>
                      <a:r>
                        <a:rPr lang="en-US" sz="1000" b="1" dirty="0">
                          <a:solidFill>
                            <a:schemeClr val="bg1"/>
                          </a:solidFill>
                        </a:rPr>
                        <a:t>CIS Control 14</a:t>
                      </a:r>
                      <a:r>
                        <a:rPr lang="en-US" sz="1000" dirty="0">
                          <a:solidFill>
                            <a:schemeClr val="bg1"/>
                          </a:solidFill>
                        </a:rPr>
                        <a:t> – Security Awareness &amp; Skills Training. </a:t>
                      </a:r>
                      <a:r>
                        <a:rPr lang="en-US" sz="1000" b="1" dirty="0">
                          <a:solidFill>
                            <a:schemeClr val="bg1"/>
                          </a:solidFill>
                        </a:rPr>
                        <a:t>CIS Control 17</a:t>
                      </a:r>
                      <a:r>
                        <a:rPr lang="en-US" sz="1000" dirty="0">
                          <a:solidFill>
                            <a:schemeClr val="bg1"/>
                          </a:solidFill>
                        </a:rPr>
                        <a:t> – Incident Response Management (basic planning).</a:t>
                      </a:r>
                    </a:p>
                  </a:txBody>
                  <a:tcPr marL="23053" marR="23053" marT="11526" marB="11526" anchor="ctr">
                    <a:lnL>
                      <a:noFill/>
                    </a:lnL>
                    <a:lnR>
                      <a:noFill/>
                    </a:lnR>
                    <a:lnT>
                      <a:noFill/>
                    </a:lnT>
                    <a:lnB>
                      <a:noFill/>
                    </a:lnB>
                    <a:solidFill>
                      <a:schemeClr val="bg2"/>
                    </a:solidFill>
                  </a:tcPr>
                </a:tc>
                <a:extLst>
                  <a:ext uri="{0D108BD9-81ED-4DB2-BD59-A6C34878D82A}">
                    <a16:rowId xmlns:a16="http://schemas.microsoft.com/office/drawing/2014/main" val="1648593522"/>
                  </a:ext>
                </a:extLst>
              </a:tr>
              <a:tr h="568993">
                <a:tc>
                  <a:txBody>
                    <a:bodyPr/>
                    <a:lstStyle/>
                    <a:p>
                      <a:pPr>
                        <a:buNone/>
                      </a:pPr>
                      <a:r>
                        <a:rPr lang="en-US" sz="1000" b="1" dirty="0">
                          <a:solidFill>
                            <a:schemeClr val="bg1"/>
                          </a:solidFill>
                        </a:rPr>
                        <a:t>Change Management</a:t>
                      </a:r>
                      <a:r>
                        <a:rPr lang="en-US" sz="1000" dirty="0">
                          <a:solidFill>
                            <a:schemeClr val="bg1"/>
                          </a:solidFill>
                        </a:rPr>
                        <a:t> (patches, upgrades, support)</a:t>
                      </a:r>
                    </a:p>
                  </a:txBody>
                  <a:tcPr marL="23053" marR="23053" marT="11526" marB="11526" anchor="ctr">
                    <a:lnL>
                      <a:noFill/>
                    </a:lnL>
                    <a:lnR>
                      <a:noFill/>
                    </a:lnR>
                    <a:lnT>
                      <a:noFill/>
                    </a:lnT>
                    <a:lnB>
                      <a:noFill/>
                    </a:lnB>
                    <a:noFill/>
                  </a:tcPr>
                </a:tc>
                <a:tc>
                  <a:txBody>
                    <a:bodyPr/>
                    <a:lstStyle/>
                    <a:p>
                      <a:pPr>
                        <a:buNone/>
                      </a:pPr>
                      <a:r>
                        <a:rPr lang="en-US" sz="1000" b="1" dirty="0">
                          <a:solidFill>
                            <a:schemeClr val="bg1"/>
                          </a:solidFill>
                        </a:rPr>
                        <a:t>Protect (PR.MA, PR.IP)</a:t>
                      </a:r>
                      <a:r>
                        <a:rPr lang="en-US" sz="1000" dirty="0">
                          <a:solidFill>
                            <a:schemeClr val="bg1"/>
                          </a:solidFill>
                        </a:rPr>
                        <a:t> – maintenance and secure configuration. </a:t>
                      </a:r>
                      <a:r>
                        <a:rPr lang="en-US" sz="1000" b="1" dirty="0">
                          <a:solidFill>
                            <a:schemeClr val="bg1"/>
                          </a:solidFill>
                        </a:rPr>
                        <a:t>Identify (ID.AM)</a:t>
                      </a:r>
                      <a:r>
                        <a:rPr lang="en-US" sz="1000" dirty="0">
                          <a:solidFill>
                            <a:schemeClr val="bg1"/>
                          </a:solidFill>
                        </a:rPr>
                        <a:t> – asset inventory.</a:t>
                      </a:r>
                    </a:p>
                  </a:txBody>
                  <a:tcPr marL="23053" marR="23053" marT="11526" marB="11526" anchor="ctr">
                    <a:lnL>
                      <a:noFill/>
                    </a:lnL>
                    <a:lnR>
                      <a:noFill/>
                    </a:lnR>
                    <a:lnT>
                      <a:noFill/>
                    </a:lnT>
                    <a:lnB>
                      <a:noFill/>
                    </a:lnB>
                    <a:noFill/>
                  </a:tcPr>
                </a:tc>
                <a:tc>
                  <a:txBody>
                    <a:bodyPr/>
                    <a:lstStyle/>
                    <a:p>
                      <a:pPr>
                        <a:buNone/>
                      </a:pPr>
                      <a:r>
                        <a:rPr lang="en-US" sz="1000" b="1" dirty="0">
                          <a:solidFill>
                            <a:schemeClr val="bg1"/>
                          </a:solidFill>
                        </a:rPr>
                        <a:t>CIS Control 7</a:t>
                      </a:r>
                      <a:r>
                        <a:rPr lang="en-US" sz="1000" dirty="0">
                          <a:solidFill>
                            <a:schemeClr val="bg1"/>
                          </a:solidFill>
                        </a:rPr>
                        <a:t> – Continuous Vulnerability Management. </a:t>
                      </a:r>
                      <a:r>
                        <a:rPr lang="en-US" sz="1000" b="1" dirty="0">
                          <a:solidFill>
                            <a:schemeClr val="bg1"/>
                          </a:solidFill>
                        </a:rPr>
                        <a:t>CIS Control 4</a:t>
                      </a:r>
                      <a:r>
                        <a:rPr lang="en-US" sz="1000" dirty="0">
                          <a:solidFill>
                            <a:schemeClr val="bg1"/>
                          </a:solidFill>
                        </a:rPr>
                        <a:t> – Secure Configuration of Enterprise Assets &amp; Software.</a:t>
                      </a:r>
                    </a:p>
                  </a:txBody>
                  <a:tcPr marL="23053" marR="23053" marT="11526" marB="11526" anchor="ctr">
                    <a:lnL>
                      <a:noFill/>
                    </a:lnL>
                    <a:lnR>
                      <a:noFill/>
                    </a:lnR>
                    <a:lnT>
                      <a:noFill/>
                    </a:lnT>
                    <a:lnB>
                      <a:noFill/>
                    </a:lnB>
                    <a:noFill/>
                  </a:tcPr>
                </a:tc>
                <a:extLst>
                  <a:ext uri="{0D108BD9-81ED-4DB2-BD59-A6C34878D82A}">
                    <a16:rowId xmlns:a16="http://schemas.microsoft.com/office/drawing/2014/main" val="18989285"/>
                  </a:ext>
                </a:extLst>
              </a:tr>
              <a:tr h="568993">
                <a:tc>
                  <a:txBody>
                    <a:bodyPr/>
                    <a:lstStyle/>
                    <a:p>
                      <a:pPr>
                        <a:buNone/>
                      </a:pPr>
                      <a:r>
                        <a:rPr lang="en-US" sz="1000" b="1" dirty="0">
                          <a:solidFill>
                            <a:schemeClr val="bg1"/>
                          </a:solidFill>
                        </a:rPr>
                        <a:t>Security Management</a:t>
                      </a:r>
                      <a:r>
                        <a:rPr lang="en-US" sz="1000" dirty="0">
                          <a:solidFill>
                            <a:schemeClr val="bg1"/>
                          </a:solidFill>
                        </a:rPr>
                        <a:t> (policies, cyber awareness training)</a:t>
                      </a:r>
                    </a:p>
                  </a:txBody>
                  <a:tcPr marL="23053" marR="23053" marT="11526" marB="11526" anchor="ctr">
                    <a:lnL>
                      <a:noFill/>
                    </a:lnL>
                    <a:lnR>
                      <a:noFill/>
                    </a:lnR>
                    <a:lnT>
                      <a:noFill/>
                    </a:lnT>
                    <a:lnB>
                      <a:noFill/>
                    </a:lnB>
                    <a:solidFill>
                      <a:schemeClr val="bg2"/>
                    </a:solidFill>
                  </a:tcPr>
                </a:tc>
                <a:tc>
                  <a:txBody>
                    <a:bodyPr/>
                    <a:lstStyle/>
                    <a:p>
                      <a:pPr>
                        <a:buNone/>
                      </a:pPr>
                      <a:r>
                        <a:rPr lang="en-US" sz="1000" b="1" dirty="0">
                          <a:solidFill>
                            <a:schemeClr val="bg1"/>
                          </a:solidFill>
                        </a:rPr>
                        <a:t>Govern (GV)</a:t>
                      </a:r>
                      <a:r>
                        <a:rPr lang="en-US" sz="1000" dirty="0">
                          <a:solidFill>
                            <a:schemeClr val="bg1"/>
                          </a:solidFill>
                        </a:rPr>
                        <a:t> – policies, oversight. </a:t>
                      </a:r>
                      <a:r>
                        <a:rPr lang="en-US" sz="1000" b="1" dirty="0">
                          <a:solidFill>
                            <a:schemeClr val="bg1"/>
                          </a:solidFill>
                        </a:rPr>
                        <a:t>Protect (PR.AT)</a:t>
                      </a:r>
                      <a:r>
                        <a:rPr lang="en-US" sz="1000" dirty="0">
                          <a:solidFill>
                            <a:schemeClr val="bg1"/>
                          </a:solidFill>
                        </a:rPr>
                        <a:t> – training.</a:t>
                      </a:r>
                    </a:p>
                  </a:txBody>
                  <a:tcPr marL="23053" marR="23053" marT="11526" marB="11526" anchor="ctr">
                    <a:lnL>
                      <a:noFill/>
                    </a:lnL>
                    <a:lnR>
                      <a:noFill/>
                    </a:lnR>
                    <a:lnT>
                      <a:noFill/>
                    </a:lnT>
                    <a:lnB>
                      <a:noFill/>
                    </a:lnB>
                    <a:solidFill>
                      <a:schemeClr val="bg2"/>
                    </a:solidFill>
                  </a:tcPr>
                </a:tc>
                <a:tc>
                  <a:txBody>
                    <a:bodyPr/>
                    <a:lstStyle/>
                    <a:p>
                      <a:pPr>
                        <a:buNone/>
                      </a:pPr>
                      <a:r>
                        <a:rPr lang="en-US" sz="1000" b="1" dirty="0">
                          <a:solidFill>
                            <a:schemeClr val="bg1"/>
                          </a:solidFill>
                        </a:rPr>
                        <a:t>CIS Control 14</a:t>
                      </a:r>
                      <a:r>
                        <a:rPr lang="en-US" sz="1000" dirty="0">
                          <a:solidFill>
                            <a:schemeClr val="bg1"/>
                          </a:solidFill>
                        </a:rPr>
                        <a:t> – Security Awareness &amp; Skills Training. </a:t>
                      </a:r>
                      <a:r>
                        <a:rPr lang="en-US" sz="1000" b="1" dirty="0">
                          <a:solidFill>
                            <a:schemeClr val="bg1"/>
                          </a:solidFill>
                        </a:rPr>
                        <a:t>CIS Control 2</a:t>
                      </a:r>
                      <a:r>
                        <a:rPr lang="en-US" sz="1000" dirty="0">
                          <a:solidFill>
                            <a:schemeClr val="bg1"/>
                          </a:solidFill>
                        </a:rPr>
                        <a:t> – Inventory &amp; Control of Software Assets (via policies).</a:t>
                      </a:r>
                    </a:p>
                  </a:txBody>
                  <a:tcPr marL="23053" marR="23053" marT="11526" marB="11526" anchor="ctr">
                    <a:lnL>
                      <a:noFill/>
                    </a:lnL>
                    <a:lnR>
                      <a:noFill/>
                    </a:lnR>
                    <a:lnT>
                      <a:noFill/>
                    </a:lnT>
                    <a:lnB>
                      <a:noFill/>
                    </a:lnB>
                    <a:solidFill>
                      <a:schemeClr val="bg2"/>
                    </a:solidFill>
                  </a:tcPr>
                </a:tc>
                <a:extLst>
                  <a:ext uri="{0D108BD9-81ED-4DB2-BD59-A6C34878D82A}">
                    <a16:rowId xmlns:a16="http://schemas.microsoft.com/office/drawing/2014/main" val="2056373387"/>
                  </a:ext>
                </a:extLst>
              </a:tr>
              <a:tr h="568993">
                <a:tc>
                  <a:txBody>
                    <a:bodyPr/>
                    <a:lstStyle/>
                    <a:p>
                      <a:pPr>
                        <a:buNone/>
                      </a:pPr>
                      <a:r>
                        <a:rPr lang="en-US" sz="1000" b="1" dirty="0">
                          <a:solidFill>
                            <a:schemeClr val="bg1"/>
                          </a:solidFill>
                        </a:rPr>
                        <a:t>System-Level Access Controls</a:t>
                      </a:r>
                      <a:r>
                        <a:rPr lang="en-US" sz="1000" dirty="0">
                          <a:solidFill>
                            <a:schemeClr val="bg1"/>
                          </a:solidFill>
                        </a:rPr>
                        <a:t> (MFA, passwords, remote access, firewall)</a:t>
                      </a:r>
                    </a:p>
                  </a:txBody>
                  <a:tcPr marL="23053" marR="23053" marT="11526" marB="11526" anchor="ctr">
                    <a:lnL>
                      <a:noFill/>
                    </a:lnL>
                    <a:lnR>
                      <a:noFill/>
                    </a:lnR>
                    <a:lnT>
                      <a:noFill/>
                    </a:lnT>
                    <a:lnB>
                      <a:noFill/>
                    </a:lnB>
                    <a:noFill/>
                  </a:tcPr>
                </a:tc>
                <a:tc>
                  <a:txBody>
                    <a:bodyPr/>
                    <a:lstStyle/>
                    <a:p>
                      <a:pPr>
                        <a:buNone/>
                      </a:pPr>
                      <a:r>
                        <a:rPr lang="en-US" sz="1000" b="1" dirty="0">
                          <a:solidFill>
                            <a:schemeClr val="bg1"/>
                          </a:solidFill>
                        </a:rPr>
                        <a:t>Protect (PR.AC)</a:t>
                      </a:r>
                      <a:r>
                        <a:rPr lang="en-US" sz="1000" dirty="0">
                          <a:solidFill>
                            <a:schemeClr val="bg1"/>
                          </a:solidFill>
                        </a:rPr>
                        <a:t> – identity management, authentication, network access.</a:t>
                      </a:r>
                    </a:p>
                  </a:txBody>
                  <a:tcPr marL="23053" marR="23053" marT="11526" marB="11526" anchor="ctr">
                    <a:lnL>
                      <a:noFill/>
                    </a:lnL>
                    <a:lnR>
                      <a:noFill/>
                    </a:lnR>
                    <a:lnT>
                      <a:noFill/>
                    </a:lnT>
                    <a:lnB>
                      <a:noFill/>
                    </a:lnB>
                    <a:noFill/>
                  </a:tcPr>
                </a:tc>
                <a:tc>
                  <a:txBody>
                    <a:bodyPr/>
                    <a:lstStyle/>
                    <a:p>
                      <a:pPr>
                        <a:buNone/>
                      </a:pPr>
                      <a:r>
                        <a:rPr lang="en-US" sz="1000" b="1" dirty="0">
                          <a:solidFill>
                            <a:schemeClr val="bg1"/>
                          </a:solidFill>
                        </a:rPr>
                        <a:t>CIS Control 5</a:t>
                      </a:r>
                      <a:r>
                        <a:rPr lang="en-US" sz="1000" dirty="0">
                          <a:solidFill>
                            <a:schemeClr val="bg1"/>
                          </a:solidFill>
                        </a:rPr>
                        <a:t> – Account Management. </a:t>
                      </a:r>
                      <a:r>
                        <a:rPr lang="en-US" sz="1000" b="1" dirty="0">
                          <a:solidFill>
                            <a:schemeClr val="bg1"/>
                          </a:solidFill>
                        </a:rPr>
                        <a:t>CIS Control 6</a:t>
                      </a:r>
                      <a:r>
                        <a:rPr lang="en-US" sz="1000" dirty="0">
                          <a:solidFill>
                            <a:schemeClr val="bg1"/>
                          </a:solidFill>
                        </a:rPr>
                        <a:t> – Access Control Management. </a:t>
                      </a:r>
                      <a:r>
                        <a:rPr lang="en-US" sz="1000" b="1" dirty="0">
                          <a:solidFill>
                            <a:schemeClr val="bg1"/>
                          </a:solidFill>
                        </a:rPr>
                        <a:t>CIS Control 12</a:t>
                      </a:r>
                      <a:r>
                        <a:rPr lang="en-US" sz="1000" dirty="0">
                          <a:solidFill>
                            <a:schemeClr val="bg1"/>
                          </a:solidFill>
                        </a:rPr>
                        <a:t> – Network Infrastructure Management.</a:t>
                      </a:r>
                    </a:p>
                  </a:txBody>
                  <a:tcPr marL="23053" marR="23053" marT="11526" marB="11526" anchor="ctr">
                    <a:lnL>
                      <a:noFill/>
                    </a:lnL>
                    <a:lnR>
                      <a:noFill/>
                    </a:lnR>
                    <a:lnT>
                      <a:noFill/>
                    </a:lnT>
                    <a:lnB>
                      <a:noFill/>
                    </a:lnB>
                    <a:noFill/>
                  </a:tcPr>
                </a:tc>
                <a:extLst>
                  <a:ext uri="{0D108BD9-81ED-4DB2-BD59-A6C34878D82A}">
                    <a16:rowId xmlns:a16="http://schemas.microsoft.com/office/drawing/2014/main" val="390337566"/>
                  </a:ext>
                </a:extLst>
              </a:tr>
              <a:tr h="403013">
                <a:tc>
                  <a:txBody>
                    <a:bodyPr/>
                    <a:lstStyle/>
                    <a:p>
                      <a:pPr>
                        <a:buNone/>
                      </a:pPr>
                      <a:r>
                        <a:rPr lang="en-US" sz="1000" b="1" dirty="0">
                          <a:solidFill>
                            <a:schemeClr val="bg1"/>
                          </a:solidFill>
                        </a:rPr>
                        <a:t>Application-Level Access Controls</a:t>
                      </a:r>
                      <a:r>
                        <a:rPr lang="en-US" sz="1000" dirty="0">
                          <a:solidFill>
                            <a:schemeClr val="bg1"/>
                          </a:solidFill>
                        </a:rPr>
                        <a:t> (MFA, role-based access, least privilege)</a:t>
                      </a:r>
                    </a:p>
                  </a:txBody>
                  <a:tcPr marL="23053" marR="23053" marT="11526" marB="11526" anchor="ctr">
                    <a:lnL>
                      <a:noFill/>
                    </a:lnL>
                    <a:lnR>
                      <a:noFill/>
                    </a:lnR>
                    <a:lnT>
                      <a:noFill/>
                    </a:lnT>
                    <a:lnB>
                      <a:noFill/>
                    </a:lnB>
                    <a:solidFill>
                      <a:schemeClr val="bg2"/>
                    </a:solidFill>
                  </a:tcPr>
                </a:tc>
                <a:tc>
                  <a:txBody>
                    <a:bodyPr/>
                    <a:lstStyle/>
                    <a:p>
                      <a:pPr>
                        <a:buNone/>
                      </a:pPr>
                      <a:r>
                        <a:rPr lang="en-US" sz="1000" b="1" dirty="0">
                          <a:solidFill>
                            <a:schemeClr val="bg1"/>
                          </a:solidFill>
                        </a:rPr>
                        <a:t>Protect (PR.AC)</a:t>
                      </a:r>
                      <a:r>
                        <a:rPr lang="en-US" sz="1000" dirty="0">
                          <a:solidFill>
                            <a:schemeClr val="bg1"/>
                          </a:solidFill>
                        </a:rPr>
                        <a:t> – application access, least privilege.</a:t>
                      </a:r>
                    </a:p>
                  </a:txBody>
                  <a:tcPr marL="23053" marR="23053" marT="11526" marB="11526" anchor="ctr">
                    <a:lnL>
                      <a:noFill/>
                    </a:lnL>
                    <a:lnR>
                      <a:noFill/>
                    </a:lnR>
                    <a:lnT>
                      <a:noFill/>
                    </a:lnT>
                    <a:lnB>
                      <a:noFill/>
                    </a:lnB>
                    <a:solidFill>
                      <a:schemeClr val="bg2"/>
                    </a:solidFill>
                  </a:tcPr>
                </a:tc>
                <a:tc>
                  <a:txBody>
                    <a:bodyPr/>
                    <a:lstStyle/>
                    <a:p>
                      <a:pPr>
                        <a:buNone/>
                      </a:pPr>
                      <a:r>
                        <a:rPr lang="en-US" sz="1000" b="1" dirty="0">
                          <a:solidFill>
                            <a:schemeClr val="bg1"/>
                          </a:solidFill>
                        </a:rPr>
                        <a:t>CIS Control 5</a:t>
                      </a:r>
                      <a:r>
                        <a:rPr lang="en-US" sz="1000" dirty="0">
                          <a:solidFill>
                            <a:schemeClr val="bg1"/>
                          </a:solidFill>
                        </a:rPr>
                        <a:t> – Account Management. </a:t>
                      </a:r>
                      <a:r>
                        <a:rPr lang="en-US" sz="1000" b="1" dirty="0">
                          <a:solidFill>
                            <a:schemeClr val="bg1"/>
                          </a:solidFill>
                        </a:rPr>
                        <a:t>CIS Control 6</a:t>
                      </a:r>
                      <a:r>
                        <a:rPr lang="en-US" sz="1000" dirty="0">
                          <a:solidFill>
                            <a:schemeClr val="bg1"/>
                          </a:solidFill>
                        </a:rPr>
                        <a:t> – Access Control Management.</a:t>
                      </a:r>
                    </a:p>
                  </a:txBody>
                  <a:tcPr marL="23053" marR="23053" marT="11526" marB="11526" anchor="ctr">
                    <a:lnL>
                      <a:noFill/>
                    </a:lnL>
                    <a:lnR>
                      <a:noFill/>
                    </a:lnR>
                    <a:lnT>
                      <a:noFill/>
                    </a:lnT>
                    <a:lnB>
                      <a:noFill/>
                    </a:lnB>
                    <a:solidFill>
                      <a:schemeClr val="bg2"/>
                    </a:solidFill>
                  </a:tcPr>
                </a:tc>
                <a:extLst>
                  <a:ext uri="{0D108BD9-81ED-4DB2-BD59-A6C34878D82A}">
                    <a16:rowId xmlns:a16="http://schemas.microsoft.com/office/drawing/2014/main" val="802002791"/>
                  </a:ext>
                </a:extLst>
              </a:tr>
              <a:tr h="403013">
                <a:tc>
                  <a:txBody>
                    <a:bodyPr/>
                    <a:lstStyle/>
                    <a:p>
                      <a:pPr>
                        <a:buNone/>
                      </a:pPr>
                      <a:r>
                        <a:rPr lang="en-US" sz="1000" b="1" dirty="0">
                          <a:solidFill>
                            <a:schemeClr val="bg1"/>
                          </a:solidFill>
                        </a:rPr>
                        <a:t>Contracts with Vendors</a:t>
                      </a:r>
                      <a:endParaRPr lang="en-US" sz="1000" dirty="0">
                        <a:solidFill>
                          <a:schemeClr val="bg1"/>
                        </a:solidFill>
                      </a:endParaRPr>
                    </a:p>
                  </a:txBody>
                  <a:tcPr marL="23053" marR="23053" marT="11526" marB="11526" anchor="ctr">
                    <a:lnL>
                      <a:noFill/>
                    </a:lnL>
                    <a:lnR>
                      <a:noFill/>
                    </a:lnR>
                    <a:lnT>
                      <a:noFill/>
                    </a:lnT>
                    <a:lnB>
                      <a:noFill/>
                    </a:lnB>
                    <a:noFill/>
                  </a:tcPr>
                </a:tc>
                <a:tc>
                  <a:txBody>
                    <a:bodyPr/>
                    <a:lstStyle/>
                    <a:p>
                      <a:pPr>
                        <a:buNone/>
                      </a:pPr>
                      <a:r>
                        <a:rPr lang="en-US" sz="1000" b="1" dirty="0">
                          <a:solidFill>
                            <a:schemeClr val="bg1"/>
                          </a:solidFill>
                        </a:rPr>
                        <a:t>Govern (GV.SC)</a:t>
                      </a:r>
                      <a:r>
                        <a:rPr lang="en-US" sz="1000" dirty="0">
                          <a:solidFill>
                            <a:schemeClr val="bg1"/>
                          </a:solidFill>
                        </a:rPr>
                        <a:t> – supply chain risk management.</a:t>
                      </a:r>
                    </a:p>
                  </a:txBody>
                  <a:tcPr marL="23053" marR="23053" marT="11526" marB="11526" anchor="ctr">
                    <a:lnL>
                      <a:noFill/>
                    </a:lnL>
                    <a:lnR>
                      <a:noFill/>
                    </a:lnR>
                    <a:lnT>
                      <a:noFill/>
                    </a:lnT>
                    <a:lnB>
                      <a:noFill/>
                    </a:lnB>
                    <a:noFill/>
                  </a:tcPr>
                </a:tc>
                <a:tc>
                  <a:txBody>
                    <a:bodyPr/>
                    <a:lstStyle/>
                    <a:p>
                      <a:pPr>
                        <a:buNone/>
                      </a:pPr>
                      <a:r>
                        <a:rPr lang="en-US" sz="1000" b="1" dirty="0">
                          <a:solidFill>
                            <a:schemeClr val="bg1"/>
                          </a:solidFill>
                        </a:rPr>
                        <a:t>CIS Control 15</a:t>
                      </a:r>
                      <a:r>
                        <a:rPr lang="en-US" sz="1000" dirty="0">
                          <a:solidFill>
                            <a:schemeClr val="bg1"/>
                          </a:solidFill>
                        </a:rPr>
                        <a:t> – Service Provider Management.</a:t>
                      </a:r>
                    </a:p>
                  </a:txBody>
                  <a:tcPr marL="23053" marR="23053" marT="11526" marB="11526" anchor="ctr">
                    <a:lnL>
                      <a:noFill/>
                    </a:lnL>
                    <a:lnR>
                      <a:noFill/>
                    </a:lnR>
                    <a:lnT>
                      <a:noFill/>
                    </a:lnT>
                    <a:lnB>
                      <a:noFill/>
                    </a:lnB>
                    <a:noFill/>
                  </a:tcPr>
                </a:tc>
                <a:extLst>
                  <a:ext uri="{0D108BD9-81ED-4DB2-BD59-A6C34878D82A}">
                    <a16:rowId xmlns:a16="http://schemas.microsoft.com/office/drawing/2014/main" val="14752894"/>
                  </a:ext>
                </a:extLst>
              </a:tr>
              <a:tr h="568993">
                <a:tc>
                  <a:txBody>
                    <a:bodyPr/>
                    <a:lstStyle/>
                    <a:p>
                      <a:pPr>
                        <a:buNone/>
                      </a:pPr>
                      <a:r>
                        <a:rPr lang="en-US" sz="1000" b="1" dirty="0">
                          <a:solidFill>
                            <a:schemeClr val="bg1"/>
                          </a:solidFill>
                        </a:rPr>
                        <a:t>Physical Security</a:t>
                      </a:r>
                      <a:r>
                        <a:rPr lang="en-US" sz="1000" dirty="0">
                          <a:solidFill>
                            <a:schemeClr val="bg1"/>
                          </a:solidFill>
                        </a:rPr>
                        <a:t> (locked rooms, contracts, environmental safety)</a:t>
                      </a:r>
                    </a:p>
                  </a:txBody>
                  <a:tcPr marL="23053" marR="23053" marT="11526" marB="11526" anchor="ctr">
                    <a:lnL>
                      <a:noFill/>
                    </a:lnL>
                    <a:lnR>
                      <a:noFill/>
                    </a:lnR>
                    <a:lnT>
                      <a:noFill/>
                    </a:lnT>
                    <a:lnB>
                      <a:noFill/>
                    </a:lnB>
                    <a:solidFill>
                      <a:schemeClr val="bg2"/>
                    </a:solidFill>
                  </a:tcPr>
                </a:tc>
                <a:tc>
                  <a:txBody>
                    <a:bodyPr/>
                    <a:lstStyle/>
                    <a:p>
                      <a:pPr>
                        <a:buNone/>
                      </a:pPr>
                      <a:r>
                        <a:rPr lang="en-US" sz="1000" b="1" dirty="0">
                          <a:solidFill>
                            <a:schemeClr val="bg1"/>
                          </a:solidFill>
                        </a:rPr>
                        <a:t>Protect (PR.PH)</a:t>
                      </a:r>
                      <a:r>
                        <a:rPr lang="en-US" sz="1000" dirty="0">
                          <a:solidFill>
                            <a:schemeClr val="bg1"/>
                          </a:solidFill>
                        </a:rPr>
                        <a:t> – physical security &amp; environmental protections.</a:t>
                      </a:r>
                    </a:p>
                  </a:txBody>
                  <a:tcPr marL="23053" marR="23053" marT="11526" marB="11526" anchor="ctr">
                    <a:lnL>
                      <a:noFill/>
                    </a:lnL>
                    <a:lnR>
                      <a:noFill/>
                    </a:lnR>
                    <a:lnT>
                      <a:noFill/>
                    </a:lnT>
                    <a:lnB>
                      <a:noFill/>
                    </a:lnB>
                    <a:solidFill>
                      <a:schemeClr val="bg2"/>
                    </a:solidFill>
                  </a:tcPr>
                </a:tc>
                <a:tc>
                  <a:txBody>
                    <a:bodyPr/>
                    <a:lstStyle/>
                    <a:p>
                      <a:pPr>
                        <a:buNone/>
                      </a:pPr>
                      <a:r>
                        <a:rPr lang="en-US" sz="1000" b="1" dirty="0">
                          <a:solidFill>
                            <a:schemeClr val="bg1"/>
                          </a:solidFill>
                        </a:rPr>
                        <a:t>CIS Control 16</a:t>
                      </a:r>
                      <a:r>
                        <a:rPr lang="en-US" sz="1000" dirty="0">
                          <a:solidFill>
                            <a:schemeClr val="bg1"/>
                          </a:solidFill>
                        </a:rPr>
                        <a:t> – Application Software Security (partial). </a:t>
                      </a:r>
                      <a:r>
                        <a:rPr lang="en-US" sz="1000" b="1" dirty="0">
                          <a:solidFill>
                            <a:schemeClr val="bg1"/>
                          </a:solidFill>
                        </a:rPr>
                        <a:t>CIS Control 12</a:t>
                      </a:r>
                      <a:r>
                        <a:rPr lang="en-US" sz="1000" dirty="0">
                          <a:solidFill>
                            <a:schemeClr val="bg1"/>
                          </a:solidFill>
                        </a:rPr>
                        <a:t> – Network Infrastructure (physical protections).</a:t>
                      </a:r>
                    </a:p>
                  </a:txBody>
                  <a:tcPr marL="23053" marR="23053" marT="11526" marB="11526" anchor="ctr">
                    <a:lnL>
                      <a:noFill/>
                    </a:lnL>
                    <a:lnR>
                      <a:noFill/>
                    </a:lnR>
                    <a:lnT>
                      <a:noFill/>
                    </a:lnT>
                    <a:lnB>
                      <a:noFill/>
                    </a:lnB>
                    <a:solidFill>
                      <a:schemeClr val="bg2"/>
                    </a:solidFill>
                  </a:tcPr>
                </a:tc>
                <a:extLst>
                  <a:ext uri="{0D108BD9-81ED-4DB2-BD59-A6C34878D82A}">
                    <a16:rowId xmlns:a16="http://schemas.microsoft.com/office/drawing/2014/main" val="996693564"/>
                  </a:ext>
                </a:extLst>
              </a:tr>
              <a:tr h="568993">
                <a:tc>
                  <a:txBody>
                    <a:bodyPr/>
                    <a:lstStyle/>
                    <a:p>
                      <a:pPr>
                        <a:buNone/>
                      </a:pPr>
                      <a:r>
                        <a:rPr lang="en-US" sz="1000" b="1" dirty="0">
                          <a:solidFill>
                            <a:schemeClr val="bg1"/>
                          </a:solidFill>
                        </a:rPr>
                        <a:t>System Admin &amp; Maintenance</a:t>
                      </a:r>
                      <a:r>
                        <a:rPr lang="en-US" sz="1000" dirty="0">
                          <a:solidFill>
                            <a:schemeClr val="bg1"/>
                          </a:solidFill>
                        </a:rPr>
                        <a:t> (vulnerability checks, uptime monitoring)</a:t>
                      </a:r>
                    </a:p>
                  </a:txBody>
                  <a:tcPr marL="23053" marR="23053" marT="11526" marB="11526" anchor="ctr">
                    <a:lnL>
                      <a:noFill/>
                    </a:lnL>
                    <a:lnR>
                      <a:noFill/>
                    </a:lnR>
                    <a:lnT>
                      <a:noFill/>
                    </a:lnT>
                    <a:lnB>
                      <a:noFill/>
                    </a:lnB>
                    <a:noFill/>
                  </a:tcPr>
                </a:tc>
                <a:tc>
                  <a:txBody>
                    <a:bodyPr/>
                    <a:lstStyle/>
                    <a:p>
                      <a:pPr>
                        <a:buNone/>
                      </a:pPr>
                      <a:r>
                        <a:rPr lang="en-US" sz="1000" b="1" dirty="0">
                          <a:solidFill>
                            <a:schemeClr val="bg1"/>
                          </a:solidFill>
                        </a:rPr>
                        <a:t>Protect (PR.MA)</a:t>
                      </a:r>
                      <a:r>
                        <a:rPr lang="en-US" sz="1000" dirty="0">
                          <a:solidFill>
                            <a:schemeClr val="bg1"/>
                          </a:solidFill>
                        </a:rPr>
                        <a:t> – maintenance. </a:t>
                      </a:r>
                      <a:r>
                        <a:rPr lang="en-US" sz="1000" b="1" dirty="0">
                          <a:solidFill>
                            <a:schemeClr val="bg1"/>
                          </a:solidFill>
                        </a:rPr>
                        <a:t>Detect (DE.CM)</a:t>
                      </a:r>
                      <a:r>
                        <a:rPr lang="en-US" sz="1000" dirty="0">
                          <a:solidFill>
                            <a:schemeClr val="bg1"/>
                          </a:solidFill>
                        </a:rPr>
                        <a:t> – monitoring.</a:t>
                      </a:r>
                    </a:p>
                  </a:txBody>
                  <a:tcPr marL="23053" marR="23053" marT="11526" marB="11526" anchor="ctr">
                    <a:lnL>
                      <a:noFill/>
                    </a:lnL>
                    <a:lnR>
                      <a:noFill/>
                    </a:lnR>
                    <a:lnT>
                      <a:noFill/>
                    </a:lnT>
                    <a:lnB>
                      <a:noFill/>
                    </a:lnB>
                    <a:noFill/>
                  </a:tcPr>
                </a:tc>
                <a:tc>
                  <a:txBody>
                    <a:bodyPr/>
                    <a:lstStyle/>
                    <a:p>
                      <a:pPr>
                        <a:buNone/>
                      </a:pPr>
                      <a:r>
                        <a:rPr lang="en-US" sz="1000" b="1" dirty="0">
                          <a:solidFill>
                            <a:schemeClr val="bg1"/>
                          </a:solidFill>
                        </a:rPr>
                        <a:t>CIS Control 7</a:t>
                      </a:r>
                      <a:r>
                        <a:rPr lang="en-US" sz="1000" dirty="0">
                          <a:solidFill>
                            <a:schemeClr val="bg1"/>
                          </a:solidFill>
                        </a:rPr>
                        <a:t> – Continuous Vulnerability Management. </a:t>
                      </a:r>
                      <a:r>
                        <a:rPr lang="en-US" sz="1000" b="1" dirty="0">
                          <a:solidFill>
                            <a:schemeClr val="bg1"/>
                          </a:solidFill>
                        </a:rPr>
                        <a:t>CIS Control 8</a:t>
                      </a:r>
                      <a:r>
                        <a:rPr lang="en-US" sz="1000" dirty="0">
                          <a:solidFill>
                            <a:schemeClr val="bg1"/>
                          </a:solidFill>
                        </a:rPr>
                        <a:t> – Audit Log Management.</a:t>
                      </a:r>
                    </a:p>
                  </a:txBody>
                  <a:tcPr marL="23053" marR="23053" marT="11526" marB="11526" anchor="ctr">
                    <a:lnL>
                      <a:noFill/>
                    </a:lnL>
                    <a:lnR>
                      <a:noFill/>
                    </a:lnR>
                    <a:lnT>
                      <a:noFill/>
                    </a:lnT>
                    <a:lnB>
                      <a:noFill/>
                    </a:lnB>
                    <a:noFill/>
                  </a:tcPr>
                </a:tc>
                <a:extLst>
                  <a:ext uri="{0D108BD9-81ED-4DB2-BD59-A6C34878D82A}">
                    <a16:rowId xmlns:a16="http://schemas.microsoft.com/office/drawing/2014/main" val="529943615"/>
                  </a:ext>
                </a:extLst>
              </a:tr>
              <a:tr h="403013">
                <a:tc>
                  <a:txBody>
                    <a:bodyPr/>
                    <a:lstStyle/>
                    <a:p>
                      <a:pPr>
                        <a:buNone/>
                      </a:pPr>
                      <a:r>
                        <a:rPr lang="en-US" sz="1000" b="1" dirty="0">
                          <a:solidFill>
                            <a:schemeClr val="bg1"/>
                          </a:solidFill>
                        </a:rPr>
                        <a:t>Backup</a:t>
                      </a:r>
                      <a:r>
                        <a:rPr lang="en-US" sz="1000" dirty="0">
                          <a:solidFill>
                            <a:schemeClr val="bg1"/>
                          </a:solidFill>
                        </a:rPr>
                        <a:t> (tested, disconnected/offline)</a:t>
                      </a:r>
                    </a:p>
                  </a:txBody>
                  <a:tcPr marL="23053" marR="23053" marT="11526" marB="11526" anchor="ctr">
                    <a:lnL>
                      <a:noFill/>
                    </a:lnL>
                    <a:lnR>
                      <a:noFill/>
                    </a:lnR>
                    <a:lnT>
                      <a:noFill/>
                    </a:lnT>
                    <a:lnB>
                      <a:noFill/>
                    </a:lnB>
                    <a:solidFill>
                      <a:schemeClr val="bg2"/>
                    </a:solidFill>
                  </a:tcPr>
                </a:tc>
                <a:tc>
                  <a:txBody>
                    <a:bodyPr/>
                    <a:lstStyle/>
                    <a:p>
                      <a:pPr>
                        <a:buNone/>
                      </a:pPr>
                      <a:r>
                        <a:rPr lang="en-US" sz="1000" b="1" dirty="0">
                          <a:solidFill>
                            <a:schemeClr val="bg1"/>
                          </a:solidFill>
                        </a:rPr>
                        <a:t>Protect (PR.DS)</a:t>
                      </a:r>
                      <a:r>
                        <a:rPr lang="en-US" sz="1000" dirty="0">
                          <a:solidFill>
                            <a:schemeClr val="bg1"/>
                          </a:solidFill>
                        </a:rPr>
                        <a:t> – data security. </a:t>
                      </a:r>
                      <a:r>
                        <a:rPr lang="en-US" sz="1000" b="1" dirty="0">
                          <a:solidFill>
                            <a:schemeClr val="bg1"/>
                          </a:solidFill>
                        </a:rPr>
                        <a:t>Recover (RC.RP)</a:t>
                      </a:r>
                      <a:r>
                        <a:rPr lang="en-US" sz="1000" dirty="0">
                          <a:solidFill>
                            <a:schemeClr val="bg1"/>
                          </a:solidFill>
                        </a:rPr>
                        <a:t> – recovery planning.</a:t>
                      </a:r>
                    </a:p>
                  </a:txBody>
                  <a:tcPr marL="23053" marR="23053" marT="11526" marB="11526" anchor="ctr">
                    <a:lnL>
                      <a:noFill/>
                    </a:lnL>
                    <a:lnR>
                      <a:noFill/>
                    </a:lnR>
                    <a:lnT>
                      <a:noFill/>
                    </a:lnT>
                    <a:lnB>
                      <a:noFill/>
                    </a:lnB>
                    <a:solidFill>
                      <a:schemeClr val="bg2"/>
                    </a:solidFill>
                  </a:tcPr>
                </a:tc>
                <a:tc>
                  <a:txBody>
                    <a:bodyPr/>
                    <a:lstStyle/>
                    <a:p>
                      <a:pPr>
                        <a:buNone/>
                      </a:pPr>
                      <a:r>
                        <a:rPr lang="en-US" sz="1000" b="1" dirty="0">
                          <a:solidFill>
                            <a:schemeClr val="bg1"/>
                          </a:solidFill>
                        </a:rPr>
                        <a:t>CIS Control 11</a:t>
                      </a:r>
                      <a:r>
                        <a:rPr lang="en-US" sz="1000" dirty="0">
                          <a:solidFill>
                            <a:schemeClr val="bg1"/>
                          </a:solidFill>
                        </a:rPr>
                        <a:t> – Data Recovery.</a:t>
                      </a:r>
                    </a:p>
                  </a:txBody>
                  <a:tcPr marL="23053" marR="23053" marT="11526" marB="11526" anchor="ctr">
                    <a:lnL>
                      <a:noFill/>
                    </a:lnL>
                    <a:lnR>
                      <a:noFill/>
                    </a:lnR>
                    <a:lnT>
                      <a:noFill/>
                    </a:lnT>
                    <a:lnB>
                      <a:noFill/>
                    </a:lnB>
                    <a:solidFill>
                      <a:schemeClr val="bg2"/>
                    </a:solidFill>
                  </a:tcPr>
                </a:tc>
                <a:extLst>
                  <a:ext uri="{0D108BD9-81ED-4DB2-BD59-A6C34878D82A}">
                    <a16:rowId xmlns:a16="http://schemas.microsoft.com/office/drawing/2014/main" val="3401228862"/>
                  </a:ext>
                </a:extLst>
              </a:tr>
              <a:tr h="568993">
                <a:tc>
                  <a:txBody>
                    <a:bodyPr/>
                    <a:lstStyle/>
                    <a:p>
                      <a:pPr>
                        <a:buNone/>
                      </a:pPr>
                      <a:r>
                        <a:rPr lang="en-US" sz="1000" b="1" dirty="0">
                          <a:solidFill>
                            <a:schemeClr val="bg1"/>
                          </a:solidFill>
                        </a:rPr>
                        <a:t>Disaster Recovery &amp; Business Continuity</a:t>
                      </a:r>
                      <a:r>
                        <a:rPr lang="en-US" sz="1000" dirty="0">
                          <a:solidFill>
                            <a:schemeClr val="bg1"/>
                          </a:solidFill>
                        </a:rPr>
                        <a:t> (off-site copy, recovery planning)</a:t>
                      </a:r>
                    </a:p>
                  </a:txBody>
                  <a:tcPr marL="23053" marR="23053" marT="11526" marB="11526" anchor="ctr">
                    <a:lnL>
                      <a:noFill/>
                    </a:lnL>
                    <a:lnR>
                      <a:noFill/>
                    </a:lnR>
                    <a:lnT>
                      <a:noFill/>
                    </a:lnT>
                    <a:lnB>
                      <a:noFill/>
                    </a:lnB>
                    <a:noFill/>
                  </a:tcPr>
                </a:tc>
                <a:tc>
                  <a:txBody>
                    <a:bodyPr/>
                    <a:lstStyle/>
                    <a:p>
                      <a:pPr>
                        <a:buNone/>
                      </a:pPr>
                      <a:r>
                        <a:rPr lang="en-US" sz="1000" b="1" dirty="0">
                          <a:solidFill>
                            <a:schemeClr val="bg1"/>
                          </a:solidFill>
                        </a:rPr>
                        <a:t>Recover (RC.RP, RC.IM)</a:t>
                      </a:r>
                      <a:r>
                        <a:rPr lang="en-US" sz="1000" dirty="0">
                          <a:solidFill>
                            <a:schemeClr val="bg1"/>
                          </a:solidFill>
                        </a:rPr>
                        <a:t> – recovery planning, improvements.</a:t>
                      </a:r>
                    </a:p>
                  </a:txBody>
                  <a:tcPr marL="23053" marR="23053" marT="11526" marB="11526" anchor="ctr">
                    <a:lnL>
                      <a:noFill/>
                    </a:lnL>
                    <a:lnR>
                      <a:noFill/>
                    </a:lnR>
                    <a:lnT>
                      <a:noFill/>
                    </a:lnT>
                    <a:lnB>
                      <a:noFill/>
                    </a:lnB>
                    <a:noFill/>
                  </a:tcPr>
                </a:tc>
                <a:tc>
                  <a:txBody>
                    <a:bodyPr/>
                    <a:lstStyle/>
                    <a:p>
                      <a:pPr>
                        <a:buNone/>
                      </a:pPr>
                      <a:r>
                        <a:rPr lang="en-US" sz="1000" b="1" dirty="0">
                          <a:solidFill>
                            <a:schemeClr val="bg1"/>
                          </a:solidFill>
                        </a:rPr>
                        <a:t>CIS Control 11</a:t>
                      </a:r>
                      <a:r>
                        <a:rPr lang="en-US" sz="1000" dirty="0">
                          <a:solidFill>
                            <a:schemeClr val="bg1"/>
                          </a:solidFill>
                        </a:rPr>
                        <a:t> – Data Recovery. </a:t>
                      </a:r>
                      <a:r>
                        <a:rPr lang="en-US" sz="1000" b="1" dirty="0">
                          <a:solidFill>
                            <a:schemeClr val="bg1"/>
                          </a:solidFill>
                        </a:rPr>
                        <a:t>CIS Control 17</a:t>
                      </a:r>
                      <a:r>
                        <a:rPr lang="en-US" sz="1000" dirty="0">
                          <a:solidFill>
                            <a:schemeClr val="bg1"/>
                          </a:solidFill>
                        </a:rPr>
                        <a:t> – Incident Response Management (continuity).</a:t>
                      </a:r>
                    </a:p>
                  </a:txBody>
                  <a:tcPr marL="23053" marR="23053" marT="11526" marB="11526" anchor="ctr">
                    <a:lnL>
                      <a:noFill/>
                    </a:lnL>
                    <a:lnR>
                      <a:noFill/>
                    </a:lnR>
                    <a:lnT>
                      <a:noFill/>
                    </a:lnT>
                    <a:lnB>
                      <a:noFill/>
                    </a:lnB>
                    <a:noFill/>
                  </a:tcPr>
                </a:tc>
                <a:extLst>
                  <a:ext uri="{0D108BD9-81ED-4DB2-BD59-A6C34878D82A}">
                    <a16:rowId xmlns:a16="http://schemas.microsoft.com/office/drawing/2014/main" val="2938746000"/>
                  </a:ext>
                </a:extLst>
              </a:tr>
            </a:tbl>
          </a:graphicData>
        </a:graphic>
      </p:graphicFrame>
    </p:spTree>
    <p:extLst>
      <p:ext uri="{BB962C8B-B14F-4D97-AF65-F5344CB8AC3E}">
        <p14:creationId xmlns:p14="http://schemas.microsoft.com/office/powerpoint/2010/main" val="3665412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E7192-8293-2CBF-D56D-46B5D127C0FC}"/>
              </a:ext>
            </a:extLst>
          </p:cNvPr>
          <p:cNvSpPr>
            <a:spLocks noGrp="1"/>
          </p:cNvSpPr>
          <p:nvPr>
            <p:ph type="title"/>
          </p:nvPr>
        </p:nvSpPr>
        <p:spPr>
          <a:xfrm>
            <a:off x="594360" y="102875"/>
            <a:ext cx="10873740" cy="1234219"/>
          </a:xfrm>
        </p:spPr>
        <p:txBody>
          <a:bodyPr/>
          <a:lstStyle/>
          <a:p>
            <a:r>
              <a:rPr lang="en-US" dirty="0"/>
              <a:t>WHO MUST COMPLY &amp; WHEN </a:t>
            </a:r>
          </a:p>
        </p:txBody>
      </p:sp>
      <p:sp>
        <p:nvSpPr>
          <p:cNvPr id="3" name="Content Placeholder 2">
            <a:extLst>
              <a:ext uri="{FF2B5EF4-FFF2-40B4-BE49-F238E27FC236}">
                <a16:creationId xmlns:a16="http://schemas.microsoft.com/office/drawing/2014/main" id="{78207D74-E5E2-CE0F-487D-52789B8C0572}"/>
              </a:ext>
            </a:extLst>
          </p:cNvPr>
          <p:cNvSpPr>
            <a:spLocks noGrp="1"/>
          </p:cNvSpPr>
          <p:nvPr>
            <p:ph sz="quarter" idx="13"/>
          </p:nvPr>
        </p:nvSpPr>
        <p:spPr>
          <a:xfrm>
            <a:off x="2234242" y="2282008"/>
            <a:ext cx="9233858" cy="4291320"/>
          </a:xfrm>
        </p:spPr>
        <p:txBody>
          <a:bodyPr/>
          <a:lstStyle/>
          <a:p>
            <a:r>
              <a:rPr lang="en-US" b="1" dirty="0"/>
              <a:t>Applies to </a:t>
            </a:r>
            <a:r>
              <a:rPr lang="en-US" b="1" u="sng" dirty="0"/>
              <a:t>all</a:t>
            </a:r>
            <a:r>
              <a:rPr lang="en-US" b="1" dirty="0"/>
              <a:t> political subdivisions:</a:t>
            </a:r>
          </a:p>
          <a:p>
            <a:r>
              <a:rPr lang="en-US" b="1" dirty="0"/>
              <a:t>“Political Subdivision” means any county, township, municipal corporation, or other corporate and politic responsible for governmental activities in a geographic area smaller than that of the state.</a:t>
            </a:r>
          </a:p>
          <a:p>
            <a:r>
              <a:rPr lang="en-US" b="1" dirty="0"/>
              <a:t>Auditor of State compliance timeline for Cyber Programs:</a:t>
            </a:r>
          </a:p>
          <a:p>
            <a:pPr lvl="1"/>
            <a:r>
              <a:rPr lang="en-US" b="1" dirty="0"/>
              <a:t>Counties and Cities must have a program in place by January 1, 2026</a:t>
            </a:r>
          </a:p>
          <a:p>
            <a:pPr lvl="1"/>
            <a:r>
              <a:rPr lang="en-US" b="1" dirty="0"/>
              <a:t>All other entities must have a program in place by July 1, 2026</a:t>
            </a:r>
          </a:p>
          <a:p>
            <a:pPr marL="402336" lvl="1" indent="0">
              <a:buNone/>
            </a:pPr>
            <a:r>
              <a:rPr lang="en-US" b="1" dirty="0"/>
              <a:t>Compliance Timeline to begin reporting to Department of Public Service and the Auditor of State is September 30, 2026</a:t>
            </a:r>
          </a:p>
          <a:p>
            <a:pPr marL="402336" lvl="1" indent="0">
              <a:buNone/>
            </a:pPr>
            <a:endParaRPr lang="en-US" dirty="0"/>
          </a:p>
        </p:txBody>
      </p:sp>
    </p:spTree>
    <p:extLst>
      <p:ext uri="{BB962C8B-B14F-4D97-AF65-F5344CB8AC3E}">
        <p14:creationId xmlns:p14="http://schemas.microsoft.com/office/powerpoint/2010/main" val="77627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90DB7-2D65-C319-A817-5E2DD23D4143}"/>
              </a:ext>
            </a:extLst>
          </p:cNvPr>
          <p:cNvSpPr>
            <a:spLocks noGrp="1"/>
          </p:cNvSpPr>
          <p:nvPr>
            <p:ph type="title"/>
          </p:nvPr>
        </p:nvSpPr>
        <p:spPr>
          <a:xfrm>
            <a:off x="594360" y="278129"/>
            <a:ext cx="9778365" cy="886437"/>
          </a:xfrm>
        </p:spPr>
        <p:txBody>
          <a:bodyPr/>
          <a:lstStyle/>
          <a:p>
            <a:r>
              <a:rPr lang="en-US" dirty="0"/>
              <a:t>Ransomware Payment Restrictions</a:t>
            </a:r>
          </a:p>
        </p:txBody>
      </p:sp>
      <p:sp>
        <p:nvSpPr>
          <p:cNvPr id="3" name="Content Placeholder 2">
            <a:extLst>
              <a:ext uri="{FF2B5EF4-FFF2-40B4-BE49-F238E27FC236}">
                <a16:creationId xmlns:a16="http://schemas.microsoft.com/office/drawing/2014/main" id="{6AA6E19E-46FA-9975-F8A1-408D0CE7F900}"/>
              </a:ext>
            </a:extLst>
          </p:cNvPr>
          <p:cNvSpPr>
            <a:spLocks noGrp="1"/>
          </p:cNvSpPr>
          <p:nvPr>
            <p:ph sz="quarter" idx="15"/>
          </p:nvPr>
        </p:nvSpPr>
        <p:spPr>
          <a:xfrm>
            <a:off x="594360" y="2329132"/>
            <a:ext cx="4490827" cy="3944863"/>
          </a:xfrm>
        </p:spPr>
        <p:txBody>
          <a:bodyPr/>
          <a:lstStyle/>
          <a:p>
            <a:r>
              <a:rPr lang="en-US" b="1" dirty="0">
                <a:latin typeface="Source Sans Pro"/>
                <a:ea typeface="Open Sans"/>
                <a:cs typeface="Open Sans"/>
              </a:rPr>
              <a:t>New Requirement</a:t>
            </a:r>
            <a:br>
              <a:rPr lang="en-US" dirty="0"/>
            </a:br>
            <a:r>
              <a:rPr lang="en-US" dirty="0">
                <a:latin typeface="Source Sans Pro"/>
                <a:ea typeface="Open Sans"/>
                <a:cs typeface="Open Sans"/>
              </a:rPr>
              <a:t>Local governments </a:t>
            </a:r>
            <a:r>
              <a:rPr lang="en-US" b="1" u="sng" dirty="0">
                <a:latin typeface="Source Sans Pro"/>
                <a:ea typeface="Open Sans"/>
                <a:cs typeface="Open Sans"/>
              </a:rPr>
              <a:t>may not pay</a:t>
            </a:r>
            <a:r>
              <a:rPr lang="en-US" b="1" dirty="0">
                <a:latin typeface="Source Sans Pro"/>
                <a:ea typeface="Open Sans"/>
                <a:cs typeface="Open Sans"/>
              </a:rPr>
              <a:t> or comply</a:t>
            </a:r>
            <a:r>
              <a:rPr lang="en-US" dirty="0">
                <a:latin typeface="Source Sans Pro"/>
                <a:ea typeface="Open Sans"/>
                <a:cs typeface="Open Sans"/>
              </a:rPr>
              <a:t> with ransomware demands </a:t>
            </a:r>
            <a:r>
              <a:rPr lang="en-US" b="1" u="sng" dirty="0">
                <a:latin typeface="Source Sans Pro"/>
                <a:ea typeface="Open Sans"/>
                <a:cs typeface="Open Sans"/>
              </a:rPr>
              <a:t>unless</a:t>
            </a:r>
            <a:r>
              <a:rPr lang="en-US" dirty="0">
                <a:latin typeface="Source Sans Pro"/>
                <a:ea typeface="Open Sans"/>
                <a:cs typeface="Open Sans"/>
              </a:rPr>
              <a:t>:</a:t>
            </a:r>
          </a:p>
          <a:p>
            <a:pPr marL="342900" indent="-342900">
              <a:buFont typeface="Arial" panose="020B0604020202020204" pitchFamily="34" charset="0"/>
              <a:buChar char="•"/>
            </a:pPr>
            <a:r>
              <a:rPr lang="en-US" dirty="0"/>
              <a:t>A formal </a:t>
            </a:r>
            <a:r>
              <a:rPr lang="en-US" b="1" dirty="0"/>
              <a:t>resolution or ordinance</a:t>
            </a:r>
            <a:r>
              <a:rPr lang="en-US" dirty="0"/>
              <a:t> is passed</a:t>
            </a:r>
          </a:p>
          <a:p>
            <a:pPr marL="342900" indent="-342900">
              <a:buFont typeface="Arial" panose="020B0604020202020204" pitchFamily="34" charset="0"/>
              <a:buChar char="•"/>
            </a:pPr>
            <a:r>
              <a:rPr lang="en-US" dirty="0">
                <a:latin typeface="Source Sans Pro"/>
                <a:ea typeface="Open Sans"/>
                <a:cs typeface="Open Sans"/>
              </a:rPr>
              <a:t>The resolution </a:t>
            </a:r>
            <a:r>
              <a:rPr lang="en-US" b="1" dirty="0">
                <a:latin typeface="Source Sans Pro"/>
                <a:ea typeface="Open Sans"/>
                <a:cs typeface="Open Sans"/>
              </a:rPr>
              <a:t>must justify</a:t>
            </a:r>
            <a:r>
              <a:rPr lang="en-US" dirty="0">
                <a:latin typeface="Source Sans Pro"/>
                <a:ea typeface="Open Sans"/>
                <a:cs typeface="Open Sans"/>
              </a:rPr>
              <a:t> why payment is in the best interest of the jurisdiction</a:t>
            </a:r>
          </a:p>
          <a:p>
            <a:endParaRPr lang="en-US" dirty="0"/>
          </a:p>
        </p:txBody>
      </p:sp>
      <p:sp>
        <p:nvSpPr>
          <p:cNvPr id="4" name="Content Placeholder 3">
            <a:extLst>
              <a:ext uri="{FF2B5EF4-FFF2-40B4-BE49-F238E27FC236}">
                <a16:creationId xmlns:a16="http://schemas.microsoft.com/office/drawing/2014/main" id="{02705558-9CE7-9BDA-1CBC-03B382DBC0A0}"/>
              </a:ext>
            </a:extLst>
          </p:cNvPr>
          <p:cNvSpPr>
            <a:spLocks noGrp="1"/>
          </p:cNvSpPr>
          <p:nvPr>
            <p:ph sz="quarter" idx="16"/>
          </p:nvPr>
        </p:nvSpPr>
        <p:spPr>
          <a:xfrm>
            <a:off x="5881898" y="2182483"/>
            <a:ext cx="5073649" cy="4091512"/>
          </a:xfrm>
        </p:spPr>
        <p:txBody>
          <a:bodyPr>
            <a:normAutofit fontScale="85000" lnSpcReduction="10000"/>
          </a:bodyPr>
          <a:lstStyle/>
          <a:p>
            <a:pPr lvl="0">
              <a:lnSpc>
                <a:spcPct val="115000"/>
              </a:lnSpc>
              <a:spcBef>
                <a:spcPts val="0"/>
              </a:spcBef>
              <a:spcAft>
                <a:spcPts val="800"/>
              </a:spcAft>
              <a:defRPr/>
            </a:pPr>
            <a:r>
              <a:rPr lang="en-US" b="1" kern="100" dirty="0">
                <a:solidFill>
                  <a:srgbClr val="2A2F36"/>
                </a:solidFill>
                <a:latin typeface="Aptos" panose="020B0004020202020204" pitchFamily="34" charset="0"/>
                <a:ea typeface="Aptos" panose="020B0004020202020204" pitchFamily="34" charset="0"/>
                <a:cs typeface="Times New Roman" panose="02020603050405020304" pitchFamily="18" charset="0"/>
              </a:rPr>
              <a:t>(B) A political subdivision experiencing a ransomware incident shall not pay or otherwise comply with a ransom demand unless the political subdivision's legislative authority formally approves the payment or compliance with the ransom demand in a resolution or ordinance that specifically states why the payment or compliance with the ransom demand is in the best interest of the political subdivision.</a:t>
            </a:r>
          </a:p>
          <a:p>
            <a:pPr lvl="0">
              <a:lnSpc>
                <a:spcPct val="115000"/>
              </a:lnSpc>
              <a:spcBef>
                <a:spcPts val="0"/>
              </a:spcBef>
              <a:spcAft>
                <a:spcPts val="800"/>
              </a:spcAft>
              <a:defRPr/>
            </a:pPr>
            <a:endParaRPr lang="en-US" b="1" kern="100" dirty="0">
              <a:solidFill>
                <a:srgbClr val="2A2F36"/>
              </a:solidFill>
              <a:latin typeface="Aptos" panose="020B0004020202020204" pitchFamily="34" charset="0"/>
              <a:ea typeface="Aptos" panose="020B0004020202020204" pitchFamily="34" charset="0"/>
              <a:cs typeface="Times New Roman" panose="02020603050405020304" pitchFamily="18" charset="0"/>
            </a:endParaRPr>
          </a:p>
          <a:p>
            <a:pPr lvl="0">
              <a:lnSpc>
                <a:spcPct val="115000"/>
              </a:lnSpc>
              <a:spcBef>
                <a:spcPts val="0"/>
              </a:spcBef>
              <a:spcAft>
                <a:spcPts val="800"/>
              </a:spcAft>
              <a:defRPr/>
            </a:pPr>
            <a:r>
              <a:rPr lang="en-US" b="1" dirty="0">
                <a:solidFill>
                  <a:srgbClr val="2A2F36"/>
                </a:solidFill>
                <a:latin typeface="Arial"/>
                <a:cs typeface="Arial"/>
                <a:hlinkClick r:id="rId2"/>
              </a:rPr>
              <a:t>Section 121.22 </a:t>
            </a:r>
            <a:r>
              <a:rPr lang="en-US" b="1" dirty="0">
                <a:solidFill>
                  <a:srgbClr val="2A2F36"/>
                </a:solidFill>
                <a:latin typeface="Arial"/>
                <a:cs typeface="Arial"/>
              </a:rPr>
              <a:t>(F)– Emergency meeting can be called with less than 24 hours notice and still be in compliance with Open Meetings </a:t>
            </a:r>
            <a:endParaRPr lang="en-US" b="1" dirty="0">
              <a:solidFill>
                <a:srgbClr val="2A2F36"/>
              </a:solidFill>
              <a:latin typeface="Source Sans Pro"/>
              <a:ea typeface="Source Sans Pro"/>
              <a:cs typeface="+mn-lt"/>
            </a:endParaRPr>
          </a:p>
          <a:p>
            <a:endParaRPr lang="en-US" dirty="0"/>
          </a:p>
        </p:txBody>
      </p:sp>
    </p:spTree>
    <p:extLst>
      <p:ext uri="{BB962C8B-B14F-4D97-AF65-F5344CB8AC3E}">
        <p14:creationId xmlns:p14="http://schemas.microsoft.com/office/powerpoint/2010/main" val="564474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C4A7A-3A96-1A8F-4BEA-FE22CEC121F6}"/>
              </a:ext>
            </a:extLst>
          </p:cNvPr>
          <p:cNvSpPr>
            <a:spLocks noGrp="1"/>
          </p:cNvSpPr>
          <p:nvPr>
            <p:ph type="title"/>
          </p:nvPr>
        </p:nvSpPr>
        <p:spPr/>
        <p:txBody>
          <a:bodyPr/>
          <a:lstStyle/>
          <a:p>
            <a:r>
              <a:rPr lang="en-US" sz="5400" dirty="0">
                <a:solidFill>
                  <a:srgbClr val="0E3F75"/>
                </a:solidFill>
              </a:rPr>
              <a:t>Definition of Reportable Incidents </a:t>
            </a:r>
            <a:r>
              <a:rPr lang="en-US" sz="5400" dirty="0">
                <a:solidFill>
                  <a:srgbClr val="0E3F75"/>
                </a:solidFill>
                <a:cs typeface="Arial"/>
              </a:rPr>
              <a:t>RC 9.64(A)(1)</a:t>
            </a:r>
            <a:endParaRPr lang="en-US" dirty="0"/>
          </a:p>
        </p:txBody>
      </p:sp>
      <p:sp>
        <p:nvSpPr>
          <p:cNvPr id="3" name="Content Placeholder 2">
            <a:extLst>
              <a:ext uri="{FF2B5EF4-FFF2-40B4-BE49-F238E27FC236}">
                <a16:creationId xmlns:a16="http://schemas.microsoft.com/office/drawing/2014/main" id="{6BB096AF-02CF-EC12-A181-5A26272319ED}"/>
              </a:ext>
            </a:extLst>
          </p:cNvPr>
          <p:cNvSpPr>
            <a:spLocks noGrp="1"/>
          </p:cNvSpPr>
          <p:nvPr>
            <p:ph sz="quarter" idx="15"/>
          </p:nvPr>
        </p:nvSpPr>
        <p:spPr>
          <a:xfrm>
            <a:off x="318316" y="2176192"/>
            <a:ext cx="11379104" cy="4681808"/>
          </a:xfrm>
        </p:spPr>
        <p:txBody>
          <a:bodyPr>
            <a:noAutofit/>
          </a:bodyPr>
          <a:lstStyle/>
          <a:p>
            <a:r>
              <a:rPr lang="en-US" sz="1800" b="1" dirty="0">
                <a:latin typeface="Arial"/>
                <a:cs typeface="Arial"/>
              </a:rPr>
              <a:t>A substantial loss of confidentiality, integrity, or availability of a covered entity's information system or network;</a:t>
            </a:r>
          </a:p>
          <a:p>
            <a:pPr marL="285750" indent="-285750"/>
            <a:r>
              <a:rPr lang="en-US" sz="1800" b="1" dirty="0">
                <a:latin typeface="Arial"/>
                <a:cs typeface="Arial"/>
              </a:rPr>
              <a:t>A serious impact on the safety and resiliency of a covered entity's operational systems and processes;</a:t>
            </a:r>
          </a:p>
          <a:p>
            <a:pPr marL="285750" indent="-285750"/>
            <a:r>
              <a:rPr lang="en-US" sz="1800" b="1" dirty="0">
                <a:latin typeface="Arial"/>
                <a:cs typeface="Arial"/>
              </a:rPr>
              <a:t> A disruption of a covered entity's ability to engage in business or industrial operations, or deliver goods or services;</a:t>
            </a:r>
          </a:p>
          <a:p>
            <a:pPr marL="285750" indent="-285750"/>
            <a:r>
              <a:rPr lang="en-US" sz="1800" b="1" dirty="0">
                <a:latin typeface="Arial"/>
                <a:cs typeface="Arial"/>
              </a:rPr>
              <a:t>Unauthorized access to an entity's information system or network, or nonpublic information contained therein, that is facilitated through or is caused by:</a:t>
            </a:r>
          </a:p>
          <a:p>
            <a:pPr marL="742950" lvl="1" indent="-285750"/>
            <a:r>
              <a:rPr lang="en-US" sz="1800" b="1" dirty="0">
                <a:latin typeface="Arial"/>
                <a:cs typeface="Arial"/>
              </a:rPr>
              <a:t> A compromise of a cloud service provider, managed service provider, or other third-party data hosting provider; or</a:t>
            </a:r>
          </a:p>
          <a:p>
            <a:pPr marL="742950" lvl="1" indent="-285750"/>
            <a:r>
              <a:rPr lang="en-US" sz="1800" b="1" dirty="0">
                <a:latin typeface="Arial"/>
                <a:cs typeface="Arial"/>
              </a:rPr>
              <a:t>A supply chain compromise.</a:t>
            </a:r>
            <a:endParaRPr lang="en-US" sz="1800" b="1" dirty="0">
              <a:latin typeface="Arial" panose="020B0604020202020204" pitchFamily="34" charset="0"/>
              <a:cs typeface="Arial" panose="020B0604020202020204" pitchFamily="34" charset="0"/>
            </a:endParaRPr>
          </a:p>
          <a:p>
            <a:r>
              <a:rPr lang="en-US" sz="1800" b="1" dirty="0">
                <a:latin typeface="Arial"/>
                <a:cs typeface="Arial"/>
              </a:rPr>
              <a:t>"Cybersecurity incident" does not include mere threats of disruption as extortion; events perpetrated in good faith in response to a request by the system owner or operator; or lawfully authorized activity of a United States, state, local, tribal, or territorial government entity.</a:t>
            </a:r>
          </a:p>
        </p:txBody>
      </p:sp>
    </p:spTree>
    <p:extLst>
      <p:ext uri="{BB962C8B-B14F-4D97-AF65-F5344CB8AC3E}">
        <p14:creationId xmlns:p14="http://schemas.microsoft.com/office/powerpoint/2010/main" val="63347927"/>
      </p:ext>
    </p:extLst>
  </p:cSld>
  <p:clrMapOvr>
    <a:masterClrMapping/>
  </p:clrMapOvr>
</p:sld>
</file>

<file path=ppt/theme/theme1.xml><?xml version="1.0" encoding="utf-8"?>
<a:theme xmlns:a="http://schemas.openxmlformats.org/drawingml/2006/main" name="Custom">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78853419_Win32_SL_V5" id="{958D2C9E-948D-4354-BF9D-DF8AE3C2B240}" vid="{22D4A967-05D2-4D72-8594-54CFF34148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1FFAC0-05A2-416A-B06C-C248395482CF}">
  <ds:schemaRefs>
    <ds:schemaRef ds:uri="http://schemas.microsoft.com/sharepoint/v3/contenttype/forms"/>
  </ds:schemaRefs>
</ds:datastoreItem>
</file>

<file path=customXml/itemProps2.xml><?xml version="1.0" encoding="utf-8"?>
<ds:datastoreItem xmlns:ds="http://schemas.openxmlformats.org/officeDocument/2006/customXml" ds:itemID="{4F4B194E-8B30-4377-8C59-ECFB902D2A26}">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92DB9E12-8AC3-4138-BF4D-720A5525AB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{684152DE-66BE-4C44-96EF-4E5090AE7B79}TFd3b75063-ff25-434d-b12c-efeaf07d16c3292f62b5_win32-75a75c970d8e</Template>
  <TotalTime>123</TotalTime>
  <Words>2377</Words>
  <Application>Microsoft Office PowerPoint</Application>
  <PresentationFormat>Widescreen</PresentationFormat>
  <Paragraphs>208</Paragraphs>
  <Slides>18</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Aptos</vt:lpstr>
      <vt:lpstr>Arial</vt:lpstr>
      <vt:lpstr>Calibri</vt:lpstr>
      <vt:lpstr>Franklin Gothic Book</vt:lpstr>
      <vt:lpstr>Franklin Gothic Demi</vt:lpstr>
      <vt:lpstr>Open Sans</vt:lpstr>
      <vt:lpstr>Source Sans Pro</vt:lpstr>
      <vt:lpstr>Source Sans Pro SemiBold</vt:lpstr>
      <vt:lpstr>Times New Roman</vt:lpstr>
      <vt:lpstr>Custom</vt:lpstr>
      <vt:lpstr>House Bill 96 and Cybersecurity Requirements for local Government entities</vt:lpstr>
      <vt:lpstr>HB 96: Key Cyber Mandates for Local Government Entities </vt:lpstr>
      <vt:lpstr>Building a Cyber Program </vt:lpstr>
      <vt:lpstr>Auditor of State Bulletin 2024-003</vt:lpstr>
      <vt:lpstr>Financial Statement Audit</vt:lpstr>
      <vt:lpstr>Financial Statement Audit </vt:lpstr>
      <vt:lpstr>WHO MUST COMPLY &amp; WHEN </vt:lpstr>
      <vt:lpstr>Ransomware Payment Restrictions</vt:lpstr>
      <vt:lpstr>Definition of Reportable Incidents RC 9.64(A)(1)</vt:lpstr>
      <vt:lpstr>OCIC INCIDENT REPORTING PROCESS</vt:lpstr>
      <vt:lpstr>Contact Info to Report:</vt:lpstr>
      <vt:lpstr>INCIDENT INFORMATION REQUIREMENTS</vt:lpstr>
      <vt:lpstr>PUBLIC RECORDS EXEMPTION</vt:lpstr>
      <vt:lpstr>PowerPoint Presentation</vt:lpstr>
      <vt:lpstr>WATER &amp; WASTEWATER CYBER THREATS</vt:lpstr>
      <vt:lpstr>HOW TO USE COLLECTIVE DEFENSE</vt:lpstr>
      <vt:lpstr>REGISTER FOR UPCOMING EVENTS AT CYBER.OHIO.GOV </vt:lpstr>
      <vt:lpstr>QUESTIONS ?</vt:lpstr>
    </vt:vector>
  </TitlesOfParts>
  <Company>Stark County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Gerard T. Yost</dc:creator>
  <cp:lastModifiedBy>Gerard T. Yost</cp:lastModifiedBy>
  <cp:revision>2</cp:revision>
  <dcterms:created xsi:type="dcterms:W3CDTF">2026-01-06T19:03:55Z</dcterms:created>
  <dcterms:modified xsi:type="dcterms:W3CDTF">2026-01-06T21:10:32Z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